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8" r:id="rId1"/>
  </p:sldMasterIdLst>
  <p:sldIdLst>
    <p:sldId id="256" r:id="rId2"/>
    <p:sldId id="258" r:id="rId3"/>
    <p:sldId id="259" r:id="rId4"/>
    <p:sldId id="257" r:id="rId5"/>
    <p:sldId id="339" r:id="rId6"/>
    <p:sldId id="359" r:id="rId7"/>
    <p:sldId id="260" r:id="rId8"/>
    <p:sldId id="261" r:id="rId9"/>
    <p:sldId id="262" r:id="rId10"/>
    <p:sldId id="263" r:id="rId11"/>
    <p:sldId id="264" r:id="rId12"/>
    <p:sldId id="331" r:id="rId13"/>
    <p:sldId id="332" r:id="rId14"/>
    <p:sldId id="333" r:id="rId15"/>
    <p:sldId id="334" r:id="rId16"/>
    <p:sldId id="336" r:id="rId17"/>
    <p:sldId id="340" r:id="rId18"/>
    <p:sldId id="341" r:id="rId19"/>
    <p:sldId id="342" r:id="rId20"/>
    <p:sldId id="269" r:id="rId21"/>
    <p:sldId id="315" r:id="rId22"/>
    <p:sldId id="357" r:id="rId23"/>
    <p:sldId id="335" r:id="rId24"/>
    <p:sldId id="337" r:id="rId25"/>
    <p:sldId id="343" r:id="rId26"/>
    <p:sldId id="344" r:id="rId27"/>
    <p:sldId id="345" r:id="rId28"/>
    <p:sldId id="274" r:id="rId29"/>
    <p:sldId id="276" r:id="rId30"/>
    <p:sldId id="277" r:id="rId31"/>
    <p:sldId id="275" r:id="rId32"/>
    <p:sldId id="278" r:id="rId33"/>
    <p:sldId id="279" r:id="rId34"/>
    <p:sldId id="305" r:id="rId35"/>
    <p:sldId id="304" r:id="rId36"/>
    <p:sldId id="280" r:id="rId37"/>
    <p:sldId id="346" r:id="rId38"/>
    <p:sldId id="347" r:id="rId39"/>
    <p:sldId id="348" r:id="rId40"/>
    <p:sldId id="307" r:id="rId41"/>
    <p:sldId id="281" r:id="rId42"/>
    <p:sldId id="349" r:id="rId43"/>
    <p:sldId id="282" r:id="rId44"/>
    <p:sldId id="284" r:id="rId45"/>
    <p:sldId id="314" r:id="rId46"/>
    <p:sldId id="308" r:id="rId47"/>
    <p:sldId id="309" r:id="rId48"/>
    <p:sldId id="310" r:id="rId49"/>
    <p:sldId id="312" r:id="rId50"/>
    <p:sldId id="293" r:id="rId51"/>
    <p:sldId id="350" r:id="rId52"/>
    <p:sldId id="311" r:id="rId53"/>
    <p:sldId id="313" r:id="rId54"/>
    <p:sldId id="360" r:id="rId55"/>
    <p:sldId id="306" r:id="rId56"/>
    <p:sldId id="283" r:id="rId57"/>
    <p:sldId id="289" r:id="rId58"/>
    <p:sldId id="291" r:id="rId59"/>
    <p:sldId id="290" r:id="rId60"/>
    <p:sldId id="292" r:id="rId61"/>
    <p:sldId id="295" r:id="rId62"/>
    <p:sldId id="294" r:id="rId63"/>
    <p:sldId id="296" r:id="rId64"/>
    <p:sldId id="297" r:id="rId65"/>
    <p:sldId id="351" r:id="rId66"/>
    <p:sldId id="298" r:id="rId67"/>
    <p:sldId id="299" r:id="rId68"/>
    <p:sldId id="316" r:id="rId69"/>
    <p:sldId id="300" r:id="rId70"/>
    <p:sldId id="317" r:id="rId71"/>
    <p:sldId id="301" r:id="rId72"/>
    <p:sldId id="318" r:id="rId73"/>
    <p:sldId id="319" r:id="rId74"/>
    <p:sldId id="320" r:id="rId75"/>
    <p:sldId id="321" r:id="rId76"/>
    <p:sldId id="361" r:id="rId77"/>
    <p:sldId id="395" r:id="rId78"/>
    <p:sldId id="396" r:id="rId79"/>
    <p:sldId id="397" r:id="rId80"/>
    <p:sldId id="399" r:id="rId81"/>
    <p:sldId id="400" r:id="rId82"/>
    <p:sldId id="401" r:id="rId83"/>
    <p:sldId id="403" r:id="rId84"/>
    <p:sldId id="405" r:id="rId85"/>
    <p:sldId id="406" r:id="rId86"/>
    <p:sldId id="407" r:id="rId87"/>
    <p:sldId id="408" r:id="rId88"/>
    <p:sldId id="410" r:id="rId89"/>
    <p:sldId id="411" r:id="rId90"/>
    <p:sldId id="412" r:id="rId91"/>
    <p:sldId id="413" r:id="rId92"/>
    <p:sldId id="414" r:id="rId93"/>
    <p:sldId id="415" r:id="rId94"/>
    <p:sldId id="416" r:id="rId95"/>
    <p:sldId id="418" r:id="rId96"/>
    <p:sldId id="419" r:id="rId97"/>
    <p:sldId id="420" r:id="rId98"/>
    <p:sldId id="421" r:id="rId99"/>
    <p:sldId id="422" r:id="rId100"/>
    <p:sldId id="423" r:id="rId101"/>
    <p:sldId id="424" r:id="rId102"/>
    <p:sldId id="425" r:id="rId103"/>
    <p:sldId id="426" r:id="rId104"/>
    <p:sldId id="427" r:id="rId105"/>
    <p:sldId id="428" r:id="rId106"/>
    <p:sldId id="429" r:id="rId107"/>
    <p:sldId id="323" r:id="rId108"/>
    <p:sldId id="322" r:id="rId109"/>
    <p:sldId id="353" r:id="rId110"/>
    <p:sldId id="324" r:id="rId111"/>
    <p:sldId id="325" r:id="rId112"/>
    <p:sldId id="326" r:id="rId113"/>
    <p:sldId id="355" r:id="rId114"/>
    <p:sldId id="362" r:id="rId115"/>
    <p:sldId id="363"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88"/>
    <p:restoredTop sz="94627"/>
  </p:normalViewPr>
  <p:slideViewPr>
    <p:cSldViewPr snapToGrid="0" snapToObjects="1">
      <p:cViewPr varScale="1">
        <p:scale>
          <a:sx n="56" d="100"/>
          <a:sy n="56" d="100"/>
        </p:scale>
        <p:origin x="7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705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373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393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788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249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401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404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852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7293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359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04/03/19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255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04/03/19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1476496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DB31BF-0AD9-7740-952A-872E86A4A115}"/>
              </a:ext>
            </a:extLst>
          </p:cNvPr>
          <p:cNvSpPr>
            <a:spLocks noGrp="1"/>
          </p:cNvSpPr>
          <p:nvPr>
            <p:ph type="ctrTitle"/>
          </p:nvPr>
        </p:nvSpPr>
        <p:spPr>
          <a:xfrm>
            <a:off x="324004" y="3331561"/>
            <a:ext cx="7315200" cy="1878751"/>
          </a:xfrm>
        </p:spPr>
        <p:txBody>
          <a:bodyPr/>
          <a:lstStyle/>
          <a:p>
            <a:r>
              <a:rPr lang="en-US" dirty="0"/>
              <a:t>Working &amp; Stay at Home Moms</a:t>
            </a:r>
          </a:p>
        </p:txBody>
      </p:sp>
      <p:pic>
        <p:nvPicPr>
          <p:cNvPr id="5" name="Picture 4">
            <a:extLst>
              <a:ext uri="{FF2B5EF4-FFF2-40B4-BE49-F238E27FC236}">
                <a16:creationId xmlns="" xmlns:a16="http://schemas.microsoft.com/office/drawing/2014/main" id="{AF885785-B7C4-3245-8C88-E71067DEDE39}"/>
              </a:ext>
            </a:extLst>
          </p:cNvPr>
          <p:cNvPicPr>
            <a:picLocks noChangeAspect="1"/>
          </p:cNvPicPr>
          <p:nvPr/>
        </p:nvPicPr>
        <p:blipFill>
          <a:blip r:embed="rId2"/>
          <a:stretch>
            <a:fillRect/>
          </a:stretch>
        </p:blipFill>
        <p:spPr>
          <a:xfrm>
            <a:off x="4223078" y="1262365"/>
            <a:ext cx="3416126" cy="1897848"/>
          </a:xfrm>
          <a:prstGeom prst="rect">
            <a:avLst/>
          </a:prstGeom>
          <a:ln>
            <a:solidFill>
              <a:schemeClr val="bg1"/>
            </a:solidFill>
          </a:ln>
        </p:spPr>
      </p:pic>
      <p:sp>
        <p:nvSpPr>
          <p:cNvPr id="6" name="Subtitle 4">
            <a:extLst>
              <a:ext uri="{FF2B5EF4-FFF2-40B4-BE49-F238E27FC236}">
                <a16:creationId xmlns="" xmlns:a16="http://schemas.microsoft.com/office/drawing/2014/main" id="{6B0844C1-C0E6-7F4C-A43D-4A8E52B76978}"/>
              </a:ext>
            </a:extLst>
          </p:cNvPr>
          <p:cNvSpPr>
            <a:spLocks noGrp="1"/>
          </p:cNvSpPr>
          <p:nvPr>
            <p:ph type="subTitle" idx="1"/>
          </p:nvPr>
        </p:nvSpPr>
        <p:spPr>
          <a:xfrm>
            <a:off x="592175" y="5488005"/>
            <a:ext cx="2912427" cy="545173"/>
          </a:xfrm>
        </p:spPr>
        <p:txBody>
          <a:bodyPr/>
          <a:lstStyle/>
          <a:p>
            <a:r>
              <a:rPr lang="en-US" dirty="0"/>
              <a:t>Joe and Cindy Botti</a:t>
            </a:r>
          </a:p>
        </p:txBody>
      </p:sp>
      <p:pic>
        <p:nvPicPr>
          <p:cNvPr id="7" name="Picture 6">
            <a:extLst>
              <a:ext uri="{FF2B5EF4-FFF2-40B4-BE49-F238E27FC236}">
                <a16:creationId xmlns="" xmlns:a16="http://schemas.microsoft.com/office/drawing/2014/main" id="{AF99D2FE-858F-C045-86B6-E805C48F7B66}"/>
              </a:ext>
            </a:extLst>
          </p:cNvPr>
          <p:cNvPicPr>
            <a:picLocks noChangeAspect="1"/>
          </p:cNvPicPr>
          <p:nvPr/>
        </p:nvPicPr>
        <p:blipFill>
          <a:blip r:embed="rId3"/>
          <a:stretch>
            <a:fillRect/>
          </a:stretch>
        </p:blipFill>
        <p:spPr>
          <a:xfrm>
            <a:off x="764705" y="1262365"/>
            <a:ext cx="2567365" cy="1930350"/>
          </a:xfrm>
          <a:prstGeom prst="rect">
            <a:avLst/>
          </a:prstGeom>
        </p:spPr>
      </p:pic>
      <p:pic>
        <p:nvPicPr>
          <p:cNvPr id="9" name="Picture 8">
            <a:extLst>
              <a:ext uri="{FF2B5EF4-FFF2-40B4-BE49-F238E27FC236}">
                <a16:creationId xmlns="" xmlns:a16="http://schemas.microsoft.com/office/drawing/2014/main" id="{994D1561-0805-CE40-92D1-35C0BBEA2228}"/>
              </a:ext>
            </a:extLst>
          </p:cNvPr>
          <p:cNvPicPr>
            <a:picLocks noChangeAspect="1"/>
          </p:cNvPicPr>
          <p:nvPr/>
        </p:nvPicPr>
        <p:blipFill>
          <a:blip r:embed="rId4"/>
          <a:stretch>
            <a:fillRect/>
          </a:stretch>
        </p:blipFill>
        <p:spPr>
          <a:xfrm>
            <a:off x="6038840" y="4062051"/>
            <a:ext cx="2547812" cy="1698541"/>
          </a:xfrm>
          <a:prstGeom prst="rect">
            <a:avLst/>
          </a:prstGeom>
          <a:ln>
            <a:solidFill>
              <a:schemeClr val="bg1"/>
            </a:solidFill>
          </a:ln>
        </p:spPr>
      </p:pic>
    </p:spTree>
    <p:extLst>
      <p:ext uri="{BB962C8B-B14F-4D97-AF65-F5344CB8AC3E}">
        <p14:creationId xmlns:p14="http://schemas.microsoft.com/office/powerpoint/2010/main" val="352535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7120ACA-CBB1-EA4C-93C6-4A1B784F3BC5}"/>
              </a:ext>
            </a:extLst>
          </p:cNvPr>
          <p:cNvSpPr txBox="1"/>
          <p:nvPr/>
        </p:nvSpPr>
        <p:spPr>
          <a:xfrm>
            <a:off x="4080933" y="608272"/>
            <a:ext cx="7213600" cy="5632311"/>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50000"/>
                  </a:schemeClr>
                </a:solidFill>
              </a:rPr>
              <a:t>Making sure my kids behave so I look good</a:t>
            </a:r>
          </a:p>
          <a:p>
            <a:pPr marL="571500" indent="-571500">
              <a:buFont typeface="Arial" panose="020B0604020202020204" pitchFamily="34" charset="0"/>
              <a:buChar char="•"/>
            </a:pPr>
            <a:r>
              <a:rPr lang="en-US" sz="3600" dirty="0">
                <a:solidFill>
                  <a:schemeClr val="bg1">
                    <a:lumMod val="50000"/>
                  </a:schemeClr>
                </a:solidFill>
              </a:rPr>
              <a:t>Making sure my kids are always happy &amp; get what they want</a:t>
            </a:r>
          </a:p>
          <a:p>
            <a:pPr marL="571500" indent="-571500">
              <a:buFont typeface="Arial" panose="020B0604020202020204" pitchFamily="34" charset="0"/>
              <a:buChar char="•"/>
            </a:pPr>
            <a:r>
              <a:rPr lang="en-US" sz="3600" dirty="0">
                <a:solidFill>
                  <a:schemeClr val="bg1">
                    <a:lumMod val="50000"/>
                  </a:schemeClr>
                </a:solidFill>
              </a:rPr>
              <a:t>Making sure my kids succeed in this world</a:t>
            </a:r>
          </a:p>
          <a:p>
            <a:pPr marL="571500" indent="-571500">
              <a:buFont typeface="Arial" panose="020B0604020202020204" pitchFamily="34" charset="0"/>
              <a:buChar char="•"/>
            </a:pPr>
            <a:r>
              <a:rPr lang="en-US" sz="3600" dirty="0">
                <a:solidFill>
                  <a:schemeClr val="bg1">
                    <a:lumMod val="50000"/>
                  </a:schemeClr>
                </a:solidFill>
              </a:rPr>
              <a:t>Making sure I do everything perfect for my children</a:t>
            </a:r>
          </a:p>
          <a:p>
            <a:pPr marL="571500" indent="-571500">
              <a:buFont typeface="Arial" panose="020B0604020202020204" pitchFamily="34" charset="0"/>
              <a:buChar char="•"/>
            </a:pPr>
            <a:r>
              <a:rPr lang="en-US" sz="3600" dirty="0">
                <a:solidFill>
                  <a:schemeClr val="bg1">
                    <a:lumMod val="50000"/>
                  </a:schemeClr>
                </a:solidFill>
              </a:rPr>
              <a:t>Making sure my kids are free from any suffering</a:t>
            </a:r>
          </a:p>
        </p:txBody>
      </p:sp>
      <p:sp>
        <p:nvSpPr>
          <p:cNvPr id="6" name="Title 1">
            <a:extLst>
              <a:ext uri="{FF2B5EF4-FFF2-40B4-BE49-F238E27FC236}">
                <a16:creationId xmlns="" xmlns:a16="http://schemas.microsoft.com/office/drawing/2014/main" id="{B393AA43-948B-3B43-9B35-55E9A1502D3F}"/>
              </a:ext>
            </a:extLst>
          </p:cNvPr>
          <p:cNvSpPr txBox="1">
            <a:spLocks/>
          </p:cNvSpPr>
          <p:nvPr/>
        </p:nvSpPr>
        <p:spPr>
          <a:xfrm>
            <a:off x="252919" y="2419662"/>
            <a:ext cx="2947482" cy="20846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dirty="0"/>
              <a:t>What parenting is not</a:t>
            </a:r>
          </a:p>
        </p:txBody>
      </p:sp>
    </p:spTree>
    <p:extLst>
      <p:ext uri="{BB962C8B-B14F-4D97-AF65-F5344CB8AC3E}">
        <p14:creationId xmlns:p14="http://schemas.microsoft.com/office/powerpoint/2010/main" val="131217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Family Time</a:t>
            </a:r>
          </a:p>
        </p:txBody>
      </p:sp>
      <p:sp>
        <p:nvSpPr>
          <p:cNvPr id="3" name="Content Placeholder 2"/>
          <p:cNvSpPr>
            <a:spLocks noGrp="1"/>
          </p:cNvSpPr>
          <p:nvPr>
            <p:ph idx="1"/>
          </p:nvPr>
        </p:nvSpPr>
        <p:spPr>
          <a:xfrm>
            <a:off x="3562350" y="381000"/>
            <a:ext cx="8134350" cy="5330690"/>
          </a:xfrm>
        </p:spPr>
        <p:txBody>
          <a:bodyPr anchor="t">
            <a:spAutoFit/>
          </a:bodyPr>
          <a:lstStyle/>
          <a:p>
            <a:pPr marL="0" indent="0">
              <a:buNone/>
            </a:pPr>
            <a:r>
              <a:rPr lang="en-US" sz="3600" b="1" dirty="0"/>
              <a:t>Dinner together most nights</a:t>
            </a:r>
          </a:p>
          <a:p>
            <a:pPr marL="0" indent="0">
              <a:buNone/>
            </a:pPr>
            <a:r>
              <a:rPr lang="en-US" sz="3200" dirty="0"/>
              <a:t>“grade-point averages and self-esteem. Studies also indicate that dinner conversation is a more potent vocabulary-booster than reading and the stories told around the kitchen table help our children build resilience. The icing on the cake is that regular family meals also lower the rates of obesity and eating disorders in children and adolescents. What else can families do that takes only about an hour a day and packs such a punch?” </a:t>
            </a:r>
          </a:p>
        </p:txBody>
      </p:sp>
    </p:spTree>
    <p:extLst>
      <p:ext uri="{BB962C8B-B14F-4D97-AF65-F5344CB8AC3E}">
        <p14:creationId xmlns:p14="http://schemas.microsoft.com/office/powerpoint/2010/main" val="6485551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Family Time</a:t>
            </a:r>
          </a:p>
        </p:txBody>
      </p:sp>
      <p:sp>
        <p:nvSpPr>
          <p:cNvPr id="3" name="Content Placeholder 2"/>
          <p:cNvSpPr>
            <a:spLocks noGrp="1"/>
          </p:cNvSpPr>
          <p:nvPr>
            <p:ph idx="1"/>
          </p:nvPr>
        </p:nvSpPr>
        <p:spPr>
          <a:xfrm>
            <a:off x="3562350" y="381000"/>
            <a:ext cx="8134350" cy="5658472"/>
          </a:xfrm>
        </p:spPr>
        <p:txBody>
          <a:bodyPr anchor="t">
            <a:spAutoFit/>
          </a:bodyPr>
          <a:lstStyle/>
          <a:p>
            <a:pPr marL="0" indent="0">
              <a:buNone/>
            </a:pPr>
            <a:r>
              <a:rPr lang="en-US" sz="3600" b="1" dirty="0">
                <a:solidFill>
                  <a:schemeClr val="bg1">
                    <a:lumMod val="75000"/>
                  </a:schemeClr>
                </a:solidFill>
              </a:rPr>
              <a:t>Dinner together most nights</a:t>
            </a:r>
          </a:p>
          <a:p>
            <a:pPr marL="0" indent="0">
              <a:buNone/>
            </a:pPr>
            <a:r>
              <a:rPr lang="en-US" sz="3600" b="1" dirty="0"/>
              <a:t>After dinner games with whole family</a:t>
            </a:r>
          </a:p>
          <a:p>
            <a:pPr lvl="1"/>
            <a:r>
              <a:rPr lang="en-US" sz="3200" dirty="0"/>
              <a:t>Board games, crafts, whiffle ball</a:t>
            </a:r>
          </a:p>
          <a:p>
            <a:pPr marL="0" indent="0">
              <a:buNone/>
            </a:pPr>
            <a:r>
              <a:rPr lang="en-US" sz="3600" b="1" dirty="0"/>
              <a:t>Limit school sports: 1 time per </a:t>
            </a:r>
            <a:r>
              <a:rPr lang="en-US" sz="3600" b="1" dirty="0" err="1"/>
              <a:t>yr</a:t>
            </a:r>
            <a:endParaRPr lang="en-US" sz="3600" b="1" dirty="0"/>
          </a:p>
          <a:p>
            <a:pPr marL="0" indent="0">
              <a:buNone/>
            </a:pPr>
            <a:r>
              <a:rPr lang="en-US" sz="3600" b="1" dirty="0"/>
              <a:t>Bedtime ritual</a:t>
            </a:r>
          </a:p>
          <a:p>
            <a:pPr lvl="1"/>
            <a:r>
              <a:rPr lang="en-US" sz="3200" dirty="0"/>
              <a:t>Not family devotions</a:t>
            </a:r>
          </a:p>
          <a:p>
            <a:pPr lvl="1"/>
            <a:r>
              <a:rPr lang="en-US" sz="3200" dirty="0"/>
              <a:t>Each child got full attention of Cindy or me</a:t>
            </a:r>
          </a:p>
          <a:p>
            <a:pPr lvl="1"/>
            <a:r>
              <a:rPr lang="en-US" sz="3200" dirty="0"/>
              <a:t>Rotate after 10 minutes</a:t>
            </a:r>
          </a:p>
          <a:p>
            <a:pPr lvl="1"/>
            <a:r>
              <a:rPr lang="en-US" sz="3200" dirty="0"/>
              <a:t>Read kids bible, tell make believe stories, pray, and talk. </a:t>
            </a:r>
          </a:p>
        </p:txBody>
      </p:sp>
    </p:spTree>
    <p:extLst>
      <p:ext uri="{BB962C8B-B14F-4D97-AF65-F5344CB8AC3E}">
        <p14:creationId xmlns:p14="http://schemas.microsoft.com/office/powerpoint/2010/main" val="30487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Family Time</a:t>
            </a:r>
          </a:p>
        </p:txBody>
      </p:sp>
      <p:sp>
        <p:nvSpPr>
          <p:cNvPr id="3" name="Content Placeholder 2"/>
          <p:cNvSpPr>
            <a:spLocks noGrp="1"/>
          </p:cNvSpPr>
          <p:nvPr>
            <p:ph idx="1"/>
          </p:nvPr>
        </p:nvSpPr>
        <p:spPr>
          <a:xfrm>
            <a:off x="3562350" y="381000"/>
            <a:ext cx="8134350" cy="4645887"/>
          </a:xfrm>
        </p:spPr>
        <p:txBody>
          <a:bodyPr anchor="t">
            <a:spAutoFit/>
          </a:bodyPr>
          <a:lstStyle/>
          <a:p>
            <a:pPr marL="0" indent="0">
              <a:buNone/>
            </a:pPr>
            <a:r>
              <a:rPr lang="en-US" sz="3600" b="1" dirty="0">
                <a:solidFill>
                  <a:schemeClr val="bg1">
                    <a:lumMod val="75000"/>
                  </a:schemeClr>
                </a:solidFill>
              </a:rPr>
              <a:t>Dinner together most nights</a:t>
            </a:r>
          </a:p>
          <a:p>
            <a:pPr marL="0" indent="0">
              <a:buNone/>
            </a:pPr>
            <a:r>
              <a:rPr lang="en-US" sz="3600" b="1" dirty="0">
                <a:solidFill>
                  <a:schemeClr val="bg1">
                    <a:lumMod val="75000"/>
                  </a:schemeClr>
                </a:solidFill>
              </a:rPr>
              <a:t>After dinner games with whole family</a:t>
            </a:r>
          </a:p>
          <a:p>
            <a:pPr lvl="1"/>
            <a:r>
              <a:rPr lang="en-US" sz="3200" dirty="0">
                <a:solidFill>
                  <a:schemeClr val="bg1">
                    <a:lumMod val="75000"/>
                  </a:schemeClr>
                </a:solidFill>
              </a:rPr>
              <a:t>Board games, crafts, whiffle ball</a:t>
            </a:r>
          </a:p>
          <a:p>
            <a:pPr marL="0" indent="0">
              <a:buNone/>
            </a:pPr>
            <a:r>
              <a:rPr lang="en-US" sz="3600" b="1" dirty="0">
                <a:solidFill>
                  <a:schemeClr val="bg1">
                    <a:lumMod val="75000"/>
                  </a:schemeClr>
                </a:solidFill>
              </a:rPr>
              <a:t>Limit school sports: 1 time per </a:t>
            </a:r>
            <a:r>
              <a:rPr lang="en-US" sz="3600" b="1" dirty="0" err="1">
                <a:solidFill>
                  <a:schemeClr val="bg1">
                    <a:lumMod val="75000"/>
                  </a:schemeClr>
                </a:solidFill>
              </a:rPr>
              <a:t>yr</a:t>
            </a:r>
            <a:endParaRPr lang="en-US" sz="3600" b="1" dirty="0">
              <a:solidFill>
                <a:schemeClr val="bg1">
                  <a:lumMod val="75000"/>
                </a:schemeClr>
              </a:solidFill>
            </a:endParaRPr>
          </a:p>
          <a:p>
            <a:pPr marL="0" indent="0">
              <a:buNone/>
            </a:pPr>
            <a:r>
              <a:rPr lang="en-US" sz="3600" b="1" dirty="0"/>
              <a:t>Bedtime ritual</a:t>
            </a:r>
          </a:p>
          <a:p>
            <a:pPr lvl="1"/>
            <a:r>
              <a:rPr lang="en-US" sz="3200" dirty="0"/>
              <a:t>Beg us not to leave </a:t>
            </a:r>
          </a:p>
          <a:p>
            <a:pPr lvl="1"/>
            <a:r>
              <a:rPr lang="en-US" sz="3200" dirty="0"/>
              <a:t>Jenny would block the door</a:t>
            </a:r>
          </a:p>
          <a:p>
            <a:pPr lvl="1"/>
            <a:r>
              <a:rPr lang="en-US" sz="3200" dirty="0"/>
              <a:t>Fight temptation to cut this time short</a:t>
            </a:r>
          </a:p>
        </p:txBody>
      </p:sp>
    </p:spTree>
    <p:extLst>
      <p:ext uri="{BB962C8B-B14F-4D97-AF65-F5344CB8AC3E}">
        <p14:creationId xmlns:p14="http://schemas.microsoft.com/office/powerpoint/2010/main" val="21920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Family Time</a:t>
            </a:r>
          </a:p>
        </p:txBody>
      </p:sp>
      <p:sp>
        <p:nvSpPr>
          <p:cNvPr id="3" name="Content Placeholder 2"/>
          <p:cNvSpPr>
            <a:spLocks noGrp="1"/>
          </p:cNvSpPr>
          <p:nvPr>
            <p:ph idx="1"/>
          </p:nvPr>
        </p:nvSpPr>
        <p:spPr>
          <a:xfrm>
            <a:off x="3562350" y="381000"/>
            <a:ext cx="8134350" cy="6206314"/>
          </a:xfrm>
        </p:spPr>
        <p:txBody>
          <a:bodyPr anchor="t">
            <a:spAutoFit/>
          </a:bodyPr>
          <a:lstStyle/>
          <a:p>
            <a:pPr marL="0" indent="0">
              <a:buNone/>
            </a:pPr>
            <a:r>
              <a:rPr lang="en-US" sz="3600" b="1" dirty="0">
                <a:solidFill>
                  <a:schemeClr val="bg1">
                    <a:lumMod val="75000"/>
                  </a:schemeClr>
                </a:solidFill>
              </a:rPr>
              <a:t>Dinner together most nights</a:t>
            </a:r>
          </a:p>
          <a:p>
            <a:pPr marL="0" indent="0">
              <a:buNone/>
            </a:pPr>
            <a:r>
              <a:rPr lang="en-US" sz="3600" b="1" dirty="0">
                <a:solidFill>
                  <a:schemeClr val="bg1">
                    <a:lumMod val="75000"/>
                  </a:schemeClr>
                </a:solidFill>
              </a:rPr>
              <a:t>After dinner games with whole family</a:t>
            </a:r>
          </a:p>
          <a:p>
            <a:pPr marL="0" indent="0">
              <a:buNone/>
            </a:pPr>
            <a:r>
              <a:rPr lang="en-US" sz="3600" b="1" dirty="0">
                <a:solidFill>
                  <a:schemeClr val="bg1">
                    <a:lumMod val="75000"/>
                  </a:schemeClr>
                </a:solidFill>
              </a:rPr>
              <a:t>Limit school sports</a:t>
            </a:r>
          </a:p>
          <a:p>
            <a:pPr marL="0" indent="0">
              <a:buNone/>
            </a:pPr>
            <a:r>
              <a:rPr lang="en-US" sz="3600" b="1" dirty="0">
                <a:solidFill>
                  <a:schemeClr val="bg1">
                    <a:lumMod val="75000"/>
                  </a:schemeClr>
                </a:solidFill>
              </a:rPr>
              <a:t>Bedtime ritual</a:t>
            </a:r>
          </a:p>
          <a:p>
            <a:r>
              <a:rPr lang="en-US" sz="3600" dirty="0"/>
              <a:t>Vacations</a:t>
            </a:r>
          </a:p>
          <a:p>
            <a:pPr lvl="1"/>
            <a:r>
              <a:rPr lang="en-US" sz="3200" dirty="0"/>
              <a:t>3 x per year</a:t>
            </a:r>
          </a:p>
          <a:p>
            <a:pPr lvl="1"/>
            <a:r>
              <a:rPr lang="en-US" sz="3200" dirty="0" smtClean="0"/>
              <a:t>Camping </a:t>
            </a:r>
            <a:r>
              <a:rPr lang="en-US" sz="3200" dirty="0"/>
              <a:t>or cabin</a:t>
            </a:r>
          </a:p>
          <a:p>
            <a:pPr lvl="1"/>
            <a:r>
              <a:rPr lang="en-US" sz="3200" dirty="0"/>
              <a:t>Sometimes with other families</a:t>
            </a:r>
          </a:p>
          <a:p>
            <a:pPr lvl="1"/>
            <a:r>
              <a:rPr lang="en-US" sz="3200" dirty="0"/>
              <a:t>Vacations have decreased in America</a:t>
            </a:r>
          </a:p>
          <a:p>
            <a:pPr lvl="1"/>
            <a:r>
              <a:rPr lang="en-US" sz="3200" dirty="0"/>
              <a:t>Daniel found a box turtle. We kept it and took care of it. “Boxer”</a:t>
            </a:r>
          </a:p>
        </p:txBody>
      </p:sp>
      <p:pic>
        <p:nvPicPr>
          <p:cNvPr id="5" name="Picture 4">
            <a:extLst>
              <a:ext uri="{FF2B5EF4-FFF2-40B4-BE49-F238E27FC236}">
                <a16:creationId xmlns="" xmlns:a16="http://schemas.microsoft.com/office/drawing/2014/main" id="{88B92C9E-7F12-4840-8693-B551118ECC54}"/>
              </a:ext>
            </a:extLst>
          </p:cNvPr>
          <p:cNvPicPr>
            <a:picLocks noChangeAspect="1"/>
          </p:cNvPicPr>
          <p:nvPr/>
        </p:nvPicPr>
        <p:blipFill rotWithShape="1">
          <a:blip r:embed="rId2"/>
          <a:srcRect l="9679" t="11190" r="10619" b="17355"/>
          <a:stretch/>
        </p:blipFill>
        <p:spPr>
          <a:xfrm>
            <a:off x="8901041" y="638791"/>
            <a:ext cx="2663061" cy="3536295"/>
          </a:xfrm>
          <a:prstGeom prst="rect">
            <a:avLst/>
          </a:prstGeom>
          <a:ln w="57150">
            <a:solidFill>
              <a:schemeClr val="tx1"/>
            </a:solidFill>
          </a:ln>
        </p:spPr>
      </p:pic>
      <p:sp>
        <p:nvSpPr>
          <p:cNvPr id="4" name="TextBox 3"/>
          <p:cNvSpPr txBox="1"/>
          <p:nvPr/>
        </p:nvSpPr>
        <p:spPr>
          <a:xfrm>
            <a:off x="7629525" y="2406939"/>
            <a:ext cx="3801979" cy="1077218"/>
          </a:xfrm>
          <a:prstGeom prst="rect">
            <a:avLst/>
          </a:prstGeom>
          <a:solidFill>
            <a:schemeClr val="accent2"/>
          </a:solidFill>
          <a:ln w="28575">
            <a:solidFill>
              <a:schemeClr val="tx1"/>
            </a:solidFill>
          </a:ln>
        </p:spPr>
        <p:txBody>
          <a:bodyPr wrap="square" rtlCol="0">
            <a:spAutoFit/>
          </a:bodyPr>
          <a:lstStyle/>
          <a:p>
            <a:r>
              <a:rPr lang="en-US" sz="3200" dirty="0">
                <a:effectLst>
                  <a:outerShdw blurRad="38100" dist="38100" dir="2700000" algn="tl">
                    <a:srgbClr val="000000">
                      <a:alpha val="43137"/>
                    </a:srgbClr>
                  </a:outerShdw>
                </a:effectLst>
              </a:rPr>
              <a:t>Adventures vs Hotel rooms and screens</a:t>
            </a:r>
          </a:p>
        </p:txBody>
      </p:sp>
    </p:spTree>
    <p:extLst>
      <p:ext uri="{BB962C8B-B14F-4D97-AF65-F5344CB8AC3E}">
        <p14:creationId xmlns:p14="http://schemas.microsoft.com/office/powerpoint/2010/main" val="74734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Bring Kids Into Your Ministry</a:t>
            </a:r>
          </a:p>
        </p:txBody>
      </p:sp>
      <p:sp>
        <p:nvSpPr>
          <p:cNvPr id="3" name="Content Placeholder 2"/>
          <p:cNvSpPr>
            <a:spLocks noGrp="1"/>
          </p:cNvSpPr>
          <p:nvPr>
            <p:ph idx="1"/>
          </p:nvPr>
        </p:nvSpPr>
        <p:spPr>
          <a:xfrm>
            <a:off x="3562350" y="381000"/>
            <a:ext cx="8134350" cy="6201698"/>
          </a:xfrm>
        </p:spPr>
        <p:txBody>
          <a:bodyPr anchor="t">
            <a:spAutoFit/>
          </a:bodyPr>
          <a:lstStyle/>
          <a:p>
            <a:pPr marL="0" indent="0">
              <a:buNone/>
            </a:pPr>
            <a:r>
              <a:rPr lang="en-US" sz="4000" b="1" dirty="0"/>
              <a:t>Our field: </a:t>
            </a:r>
            <a:r>
              <a:rPr lang="en-US" sz="4000" b="1" dirty="0" err="1"/>
              <a:t>jr</a:t>
            </a:r>
            <a:r>
              <a:rPr lang="en-US" sz="4000" b="1" dirty="0"/>
              <a:t> high ministry</a:t>
            </a:r>
          </a:p>
          <a:p>
            <a:pPr marL="0" indent="0">
              <a:buNone/>
            </a:pPr>
            <a:r>
              <a:rPr lang="en-US" sz="3600" dirty="0"/>
              <a:t>Weekly Blow Out Meetings</a:t>
            </a:r>
          </a:p>
          <a:p>
            <a:pPr lvl="1"/>
            <a:r>
              <a:rPr lang="en-US" sz="3200" dirty="0"/>
              <a:t>Organized on-site babysitting.</a:t>
            </a:r>
          </a:p>
          <a:p>
            <a:pPr lvl="1"/>
            <a:r>
              <a:rPr lang="en-US" sz="3200" dirty="0"/>
              <a:t>Had them pray with us for students</a:t>
            </a:r>
          </a:p>
          <a:p>
            <a:pPr lvl="1"/>
            <a:r>
              <a:rPr lang="en-US" sz="3200" dirty="0"/>
              <a:t>Cell at our house: teaching them to be considerate</a:t>
            </a:r>
          </a:p>
          <a:p>
            <a:pPr marL="0" indent="0">
              <a:buNone/>
            </a:pPr>
            <a:r>
              <a:rPr lang="en-US" sz="3600" dirty="0"/>
              <a:t>Brought them to Blow Out Camp 10+ </a:t>
            </a:r>
            <a:r>
              <a:rPr lang="en-US" sz="3600" dirty="0" err="1"/>
              <a:t>yrs</a:t>
            </a:r>
            <a:endParaRPr lang="en-US" sz="3600" dirty="0"/>
          </a:p>
          <a:p>
            <a:pPr lvl="1">
              <a:lnSpc>
                <a:spcPct val="85000"/>
              </a:lnSpc>
              <a:spcBef>
                <a:spcPts val="0"/>
              </a:spcBef>
            </a:pPr>
            <a:r>
              <a:rPr lang="en-US" sz="3200" dirty="0"/>
              <a:t>No small ordeal</a:t>
            </a:r>
          </a:p>
          <a:p>
            <a:pPr lvl="1">
              <a:lnSpc>
                <a:spcPct val="85000"/>
              </a:lnSpc>
              <a:spcBef>
                <a:spcPts val="0"/>
              </a:spcBef>
            </a:pPr>
            <a:r>
              <a:rPr lang="en-US" sz="3200" dirty="0"/>
              <a:t>Not luxury cabins</a:t>
            </a:r>
          </a:p>
          <a:p>
            <a:pPr lvl="1">
              <a:lnSpc>
                <a:spcPct val="85000"/>
              </a:lnSpc>
              <a:spcBef>
                <a:spcPts val="0"/>
              </a:spcBef>
            </a:pPr>
            <a:r>
              <a:rPr lang="en-US" sz="3200" dirty="0"/>
              <a:t>Loudness &amp; chaos</a:t>
            </a:r>
          </a:p>
          <a:p>
            <a:pPr lvl="1">
              <a:lnSpc>
                <a:spcPct val="85000"/>
              </a:lnSpc>
              <a:spcBef>
                <a:spcPts val="0"/>
              </a:spcBef>
            </a:pPr>
            <a:r>
              <a:rPr lang="en-US" sz="3200" dirty="0"/>
              <a:t>Hard work. But worth it. </a:t>
            </a:r>
          </a:p>
          <a:p>
            <a:pPr lvl="1">
              <a:lnSpc>
                <a:spcPct val="85000"/>
              </a:lnSpc>
              <a:spcBef>
                <a:spcPts val="0"/>
              </a:spcBef>
            </a:pPr>
            <a:r>
              <a:rPr lang="en-US" sz="3200" dirty="0"/>
              <a:t>Our kids knew Camp Ohio backwards…</a:t>
            </a:r>
          </a:p>
        </p:txBody>
      </p:sp>
    </p:spTree>
    <p:extLst>
      <p:ext uri="{BB962C8B-B14F-4D97-AF65-F5344CB8AC3E}">
        <p14:creationId xmlns:p14="http://schemas.microsoft.com/office/powerpoint/2010/main" val="23094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Bring Kids Into Your Ministry</a:t>
            </a:r>
          </a:p>
        </p:txBody>
      </p:sp>
      <p:sp>
        <p:nvSpPr>
          <p:cNvPr id="3" name="Content Placeholder 2"/>
          <p:cNvSpPr>
            <a:spLocks noGrp="1"/>
          </p:cNvSpPr>
          <p:nvPr>
            <p:ph idx="1"/>
          </p:nvPr>
        </p:nvSpPr>
        <p:spPr>
          <a:xfrm>
            <a:off x="3562350" y="381000"/>
            <a:ext cx="8134350" cy="5880071"/>
          </a:xfrm>
        </p:spPr>
        <p:txBody>
          <a:bodyPr anchor="t">
            <a:spAutoFit/>
          </a:bodyPr>
          <a:lstStyle/>
          <a:p>
            <a:pPr marL="0" indent="0">
              <a:buNone/>
            </a:pPr>
            <a:r>
              <a:rPr lang="en-US" sz="4000" b="1" dirty="0">
                <a:solidFill>
                  <a:schemeClr val="bg1">
                    <a:lumMod val="75000"/>
                  </a:schemeClr>
                </a:solidFill>
              </a:rPr>
              <a:t>Our field: </a:t>
            </a:r>
            <a:r>
              <a:rPr lang="en-US" sz="4000" b="1" dirty="0" err="1">
                <a:solidFill>
                  <a:schemeClr val="bg1">
                    <a:lumMod val="75000"/>
                  </a:schemeClr>
                </a:solidFill>
              </a:rPr>
              <a:t>jr</a:t>
            </a:r>
            <a:r>
              <a:rPr lang="en-US" sz="4000" b="1" dirty="0">
                <a:solidFill>
                  <a:schemeClr val="bg1">
                    <a:lumMod val="75000"/>
                  </a:schemeClr>
                </a:solidFill>
              </a:rPr>
              <a:t> high ministry</a:t>
            </a:r>
          </a:p>
          <a:p>
            <a:pPr marL="0" indent="0">
              <a:buNone/>
            </a:pPr>
            <a:r>
              <a:rPr lang="en-US" sz="4000" b="1" dirty="0"/>
              <a:t>Mission Trips</a:t>
            </a:r>
          </a:p>
          <a:p>
            <a:r>
              <a:rPr lang="en-US" sz="3600" dirty="0"/>
              <a:t>Haiti:</a:t>
            </a:r>
            <a:r>
              <a:rPr lang="en-US" sz="4000" dirty="0"/>
              <a:t> </a:t>
            </a:r>
          </a:p>
          <a:p>
            <a:pPr lvl="1"/>
            <a:r>
              <a:rPr lang="en-US" sz="3200" dirty="0"/>
              <a:t>Jenny almost picked up a tarantula</a:t>
            </a:r>
          </a:p>
          <a:p>
            <a:pPr lvl="1"/>
            <a:r>
              <a:rPr lang="en-US" sz="3200" dirty="0"/>
              <a:t>Poor medical care. Scary</a:t>
            </a:r>
          </a:p>
          <a:p>
            <a:pPr lvl="1"/>
            <a:r>
              <a:rPr lang="en-US" sz="3200" dirty="0"/>
              <a:t>Poverty</a:t>
            </a:r>
          </a:p>
          <a:p>
            <a:r>
              <a:rPr lang="en-US" sz="3600" dirty="0"/>
              <a:t>Jr high mission trips to Appalachia</a:t>
            </a:r>
          </a:p>
          <a:p>
            <a:pPr lvl="1"/>
            <a:r>
              <a:rPr lang="en-US" sz="3400" dirty="0"/>
              <a:t>Young elementary age</a:t>
            </a:r>
          </a:p>
          <a:p>
            <a:pPr lvl="1"/>
            <a:r>
              <a:rPr lang="en-US" sz="3400" dirty="0"/>
              <a:t>Poverty </a:t>
            </a:r>
          </a:p>
          <a:p>
            <a:pPr lvl="1"/>
            <a:r>
              <a:rPr lang="en-US" sz="3400" dirty="0"/>
              <a:t>Gospel message</a:t>
            </a:r>
          </a:p>
        </p:txBody>
      </p:sp>
    </p:spTree>
    <p:extLst>
      <p:ext uri="{BB962C8B-B14F-4D97-AF65-F5344CB8AC3E}">
        <p14:creationId xmlns:p14="http://schemas.microsoft.com/office/powerpoint/2010/main" val="28205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Bring Kids Into Your Ministry</a:t>
            </a:r>
          </a:p>
        </p:txBody>
      </p:sp>
      <p:sp>
        <p:nvSpPr>
          <p:cNvPr id="3" name="Content Placeholder 2"/>
          <p:cNvSpPr>
            <a:spLocks noGrp="1"/>
          </p:cNvSpPr>
          <p:nvPr>
            <p:ph idx="1"/>
          </p:nvPr>
        </p:nvSpPr>
        <p:spPr>
          <a:xfrm>
            <a:off x="3562350" y="381000"/>
            <a:ext cx="8134350" cy="5804666"/>
          </a:xfrm>
        </p:spPr>
        <p:txBody>
          <a:bodyPr anchor="t">
            <a:spAutoFit/>
          </a:bodyPr>
          <a:lstStyle/>
          <a:p>
            <a:pPr marL="0" indent="0">
              <a:buNone/>
            </a:pPr>
            <a:r>
              <a:rPr lang="en-US" sz="4000" b="1" dirty="0">
                <a:solidFill>
                  <a:schemeClr val="bg1">
                    <a:lumMod val="75000"/>
                  </a:schemeClr>
                </a:solidFill>
              </a:rPr>
              <a:t>Our field: </a:t>
            </a:r>
            <a:r>
              <a:rPr lang="en-US" sz="4000" b="1" dirty="0" err="1">
                <a:solidFill>
                  <a:schemeClr val="bg1">
                    <a:lumMod val="75000"/>
                  </a:schemeClr>
                </a:solidFill>
              </a:rPr>
              <a:t>jr</a:t>
            </a:r>
            <a:r>
              <a:rPr lang="en-US" sz="4000" b="1" dirty="0">
                <a:solidFill>
                  <a:schemeClr val="bg1">
                    <a:lumMod val="75000"/>
                  </a:schemeClr>
                </a:solidFill>
              </a:rPr>
              <a:t> high ministry</a:t>
            </a:r>
          </a:p>
          <a:p>
            <a:pPr marL="0" indent="0">
              <a:buNone/>
            </a:pPr>
            <a:r>
              <a:rPr lang="en-US" sz="4000" b="1" dirty="0">
                <a:solidFill>
                  <a:schemeClr val="bg1">
                    <a:lumMod val="75000"/>
                  </a:schemeClr>
                </a:solidFill>
              </a:rPr>
              <a:t>Mission Trips</a:t>
            </a:r>
          </a:p>
          <a:p>
            <a:pPr marL="0" indent="0">
              <a:buNone/>
            </a:pPr>
            <a:r>
              <a:rPr lang="en-US" sz="3600" b="1" dirty="0"/>
              <a:t>Teaching them to be givers, not takers</a:t>
            </a:r>
          </a:p>
          <a:p>
            <a:pPr marL="0" indent="0">
              <a:buNone/>
            </a:pPr>
            <a:r>
              <a:rPr lang="en-US" sz="3600" b="1" dirty="0"/>
              <a:t>Tribal love in order to take that love to others</a:t>
            </a:r>
          </a:p>
          <a:p>
            <a:pPr marL="0" indent="0">
              <a:buNone/>
            </a:pPr>
            <a:r>
              <a:rPr lang="en-US" sz="3600" b="1" dirty="0"/>
              <a:t>Proverbs 3:27-28</a:t>
            </a:r>
            <a:r>
              <a:rPr lang="en-US" sz="3600" dirty="0"/>
              <a:t>: Do not withhold good from those to whom it is due when it is in your power to do it. Do not say to your neighbor, </a:t>
            </a:r>
            <a:r>
              <a:rPr lang="en-US" sz="3600" i="1" dirty="0"/>
              <a:t>come back tomorrow and I will give it</a:t>
            </a:r>
            <a:r>
              <a:rPr lang="en-US" sz="3600" dirty="0"/>
              <a:t> when you have it with you. </a:t>
            </a:r>
            <a:endParaRPr lang="en-US" sz="2800" dirty="0"/>
          </a:p>
        </p:txBody>
      </p:sp>
    </p:spTree>
    <p:extLst>
      <p:ext uri="{BB962C8B-B14F-4D97-AF65-F5344CB8AC3E}">
        <p14:creationId xmlns:p14="http://schemas.microsoft.com/office/powerpoint/2010/main" val="205096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a:xfrm>
            <a:off x="252919" y="3630858"/>
            <a:ext cx="2947482" cy="1771763"/>
          </a:xfrm>
        </p:spPr>
        <p:txBody>
          <a:bodyPr/>
          <a:lstStyle/>
          <a:p>
            <a:r>
              <a:rPr lang="en-US" dirty="0"/>
              <a:t>So often </a:t>
            </a:r>
            <a:br>
              <a:rPr lang="en-US" dirty="0"/>
            </a:br>
            <a:r>
              <a:rPr lang="en-US" dirty="0"/>
              <a:t>We think: </a:t>
            </a:r>
          </a:p>
        </p:txBody>
      </p:sp>
      <p:sp>
        <p:nvSpPr>
          <p:cNvPr id="4" name="TextBox 3">
            <a:extLst>
              <a:ext uri="{FF2B5EF4-FFF2-40B4-BE49-F238E27FC236}">
                <a16:creationId xmlns="" xmlns:a16="http://schemas.microsoft.com/office/drawing/2014/main" id="{40FE3346-96A0-BF40-9835-9FA5345A3931}"/>
              </a:ext>
            </a:extLst>
          </p:cNvPr>
          <p:cNvSpPr txBox="1"/>
          <p:nvPr/>
        </p:nvSpPr>
        <p:spPr>
          <a:xfrm>
            <a:off x="3989907" y="423606"/>
            <a:ext cx="7404409" cy="6001643"/>
          </a:xfrm>
          <a:prstGeom prst="rect">
            <a:avLst/>
          </a:prstGeom>
          <a:noFill/>
        </p:spPr>
        <p:txBody>
          <a:bodyPr wrap="square" rtlCol="0">
            <a:spAutoFit/>
          </a:bodyPr>
          <a:lstStyle/>
          <a:p>
            <a:pPr marL="685800" indent="-685800">
              <a:buFont typeface="Arial" panose="020B0604020202020204" pitchFamily="34" charset="0"/>
              <a:buChar char="•"/>
            </a:pPr>
            <a:r>
              <a:rPr lang="en-US" sz="4800" dirty="0"/>
              <a:t>We know them best</a:t>
            </a:r>
          </a:p>
          <a:p>
            <a:pPr marL="685800" indent="-685800">
              <a:buFont typeface="Arial" panose="020B0604020202020204" pitchFamily="34" charset="0"/>
              <a:buChar char="•"/>
            </a:pPr>
            <a:r>
              <a:rPr lang="en-US" sz="4800" dirty="0"/>
              <a:t>We love them the most</a:t>
            </a:r>
          </a:p>
          <a:p>
            <a:pPr marL="685800" indent="-685800">
              <a:buFont typeface="Arial" panose="020B0604020202020204" pitchFamily="34" charset="0"/>
              <a:buChar char="•"/>
            </a:pPr>
            <a:r>
              <a:rPr lang="en-US" sz="4800" dirty="0"/>
              <a:t>We have a plan and ask God to empower it</a:t>
            </a:r>
          </a:p>
          <a:p>
            <a:pPr marL="685800" indent="-685800">
              <a:buFont typeface="Arial" panose="020B0604020202020204" pitchFamily="34" charset="0"/>
              <a:buChar char="•"/>
            </a:pPr>
            <a:r>
              <a:rPr lang="en-US" sz="4800" dirty="0"/>
              <a:t>We compare our kids</a:t>
            </a:r>
          </a:p>
          <a:p>
            <a:pPr marL="685800" indent="-685800">
              <a:buFont typeface="Arial" panose="020B0604020202020204" pitchFamily="34" charset="0"/>
              <a:buChar char="•"/>
            </a:pPr>
            <a:r>
              <a:rPr lang="en-US" sz="4800" dirty="0"/>
              <a:t>We may even secretly resent our kids if they don’t fit into our plans</a:t>
            </a:r>
          </a:p>
        </p:txBody>
      </p:sp>
      <p:sp>
        <p:nvSpPr>
          <p:cNvPr id="5" name="Title 1">
            <a:extLst>
              <a:ext uri="{FF2B5EF4-FFF2-40B4-BE49-F238E27FC236}">
                <a16:creationId xmlns="" xmlns:a16="http://schemas.microsoft.com/office/drawing/2014/main" id="{B9D16F8A-FDF8-314D-8515-F98F91E652FD}"/>
              </a:ext>
            </a:extLst>
          </p:cNvPr>
          <p:cNvSpPr txBox="1">
            <a:spLocks/>
          </p:cNvSpPr>
          <p:nvPr/>
        </p:nvSpPr>
        <p:spPr>
          <a:xfrm>
            <a:off x="252919" y="2221045"/>
            <a:ext cx="2947482" cy="1771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t>Remember </a:t>
            </a:r>
          </a:p>
          <a:p>
            <a:r>
              <a:rPr lang="en-US" dirty="0"/>
              <a:t>God’s part </a:t>
            </a:r>
          </a:p>
        </p:txBody>
      </p:sp>
      <p:sp>
        <p:nvSpPr>
          <p:cNvPr id="3" name="Rectangle 2">
            <a:extLst>
              <a:ext uri="{FF2B5EF4-FFF2-40B4-BE49-F238E27FC236}">
                <a16:creationId xmlns="" xmlns:a16="http://schemas.microsoft.com/office/drawing/2014/main" id="{79BA13CD-3862-EA4D-9403-B6426CCA8E9E}"/>
              </a:ext>
            </a:extLst>
          </p:cNvPr>
          <p:cNvSpPr/>
          <p:nvPr/>
        </p:nvSpPr>
        <p:spPr>
          <a:xfrm>
            <a:off x="400049" y="1194749"/>
            <a:ext cx="2800351" cy="1200329"/>
          </a:xfrm>
          <a:prstGeom prst="rect">
            <a:avLst/>
          </a:prstGeom>
        </p:spPr>
        <p:txBody>
          <a:bodyPr wrap="square">
            <a:spAutoFit/>
          </a:bodyPr>
          <a:lstStyle/>
          <a:p>
            <a:r>
              <a:rPr lang="en-US" sz="3600" dirty="0">
                <a:solidFill>
                  <a:schemeClr val="bg1"/>
                </a:solidFill>
              </a:rPr>
              <a:t>Final </a:t>
            </a:r>
            <a:br>
              <a:rPr lang="en-US" sz="3600" dirty="0">
                <a:solidFill>
                  <a:schemeClr val="bg1"/>
                </a:solidFill>
              </a:rPr>
            </a:br>
            <a:r>
              <a:rPr lang="en-US" sz="3600" dirty="0">
                <a:solidFill>
                  <a:schemeClr val="bg1"/>
                </a:solidFill>
              </a:rPr>
              <a:t>Thought</a:t>
            </a:r>
          </a:p>
        </p:txBody>
      </p:sp>
    </p:spTree>
    <p:extLst>
      <p:ext uri="{BB962C8B-B14F-4D97-AF65-F5344CB8AC3E}">
        <p14:creationId xmlns:p14="http://schemas.microsoft.com/office/powerpoint/2010/main" val="26540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lstStyle/>
          <a:p>
            <a:r>
              <a:rPr lang="en-US" dirty="0"/>
              <a:t>We need to remember who God is!</a:t>
            </a:r>
          </a:p>
        </p:txBody>
      </p:sp>
      <p:sp>
        <p:nvSpPr>
          <p:cNvPr id="3" name="TextBox 2">
            <a:extLst>
              <a:ext uri="{FF2B5EF4-FFF2-40B4-BE49-F238E27FC236}">
                <a16:creationId xmlns="" xmlns:a16="http://schemas.microsoft.com/office/drawing/2014/main" id="{B8D382BE-D4C3-DE4A-A14D-F8056873F167}"/>
              </a:ext>
            </a:extLst>
          </p:cNvPr>
          <p:cNvSpPr txBox="1"/>
          <p:nvPr/>
        </p:nvSpPr>
        <p:spPr>
          <a:xfrm>
            <a:off x="4081347" y="499369"/>
            <a:ext cx="7404409" cy="830997"/>
          </a:xfrm>
          <a:prstGeom prst="rect">
            <a:avLst/>
          </a:prstGeom>
          <a:noFill/>
        </p:spPr>
        <p:txBody>
          <a:bodyPr wrap="square" rtlCol="0">
            <a:spAutoFit/>
          </a:bodyPr>
          <a:lstStyle/>
          <a:p>
            <a:r>
              <a:rPr lang="en-US" sz="4800" dirty="0"/>
              <a:t>Sovereignty &amp; Grace</a:t>
            </a:r>
          </a:p>
        </p:txBody>
      </p:sp>
      <p:sp>
        <p:nvSpPr>
          <p:cNvPr id="4" name="TextBox 3">
            <a:extLst>
              <a:ext uri="{FF2B5EF4-FFF2-40B4-BE49-F238E27FC236}">
                <a16:creationId xmlns="" xmlns:a16="http://schemas.microsoft.com/office/drawing/2014/main" id="{40FE3346-96A0-BF40-9835-9FA5345A3931}"/>
              </a:ext>
            </a:extLst>
          </p:cNvPr>
          <p:cNvSpPr txBox="1"/>
          <p:nvPr/>
        </p:nvSpPr>
        <p:spPr>
          <a:xfrm>
            <a:off x="4081347" y="1499262"/>
            <a:ext cx="7404409" cy="5262979"/>
          </a:xfrm>
          <a:prstGeom prst="rect">
            <a:avLst/>
          </a:prstGeom>
          <a:noFill/>
        </p:spPr>
        <p:txBody>
          <a:bodyPr wrap="square" rtlCol="0">
            <a:spAutoFit/>
          </a:bodyPr>
          <a:lstStyle/>
          <a:p>
            <a:pPr marL="685800" indent="-685800">
              <a:buFont typeface="Arial" panose="020B0604020202020204" pitchFamily="34" charset="0"/>
              <a:buChar char="•"/>
            </a:pPr>
            <a:r>
              <a:rPr lang="en-US" sz="4800" dirty="0"/>
              <a:t>He created our kids</a:t>
            </a:r>
          </a:p>
          <a:p>
            <a:pPr marL="685800" indent="-685800">
              <a:buFont typeface="Arial" panose="020B0604020202020204" pitchFamily="34" charset="0"/>
              <a:buChar char="•"/>
            </a:pPr>
            <a:r>
              <a:rPr lang="en-US" sz="4800" dirty="0"/>
              <a:t>He is involved in their life</a:t>
            </a:r>
          </a:p>
          <a:p>
            <a:pPr marL="685800" indent="-685800">
              <a:buFont typeface="Arial" panose="020B0604020202020204" pitchFamily="34" charset="0"/>
              <a:buChar char="•"/>
            </a:pPr>
            <a:r>
              <a:rPr lang="en-US" sz="4800" dirty="0"/>
              <a:t>He has a plan for them</a:t>
            </a:r>
          </a:p>
          <a:p>
            <a:pPr marL="685800" indent="-685800">
              <a:buFont typeface="Arial" panose="020B0604020202020204" pitchFamily="34" charset="0"/>
              <a:buChar char="•"/>
            </a:pPr>
            <a:r>
              <a:rPr lang="en-US" sz="4800" dirty="0"/>
              <a:t>He has a purpose in mind for them</a:t>
            </a:r>
          </a:p>
          <a:p>
            <a:pPr marL="685800" indent="-685800">
              <a:buFont typeface="Arial" panose="020B0604020202020204" pitchFamily="34" charset="0"/>
              <a:buChar char="•"/>
            </a:pPr>
            <a:r>
              <a:rPr lang="en-US" sz="4800" dirty="0"/>
              <a:t>We need to get behind His plan!</a:t>
            </a:r>
          </a:p>
        </p:txBody>
      </p:sp>
    </p:spTree>
    <p:extLst>
      <p:ext uri="{BB962C8B-B14F-4D97-AF65-F5344CB8AC3E}">
        <p14:creationId xmlns:p14="http://schemas.microsoft.com/office/powerpoint/2010/main" val="5862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lstStyle/>
          <a:p>
            <a:pPr algn="ctr"/>
            <a:r>
              <a:rPr lang="en-US" dirty="0"/>
              <a:t>We need to remember who God is!</a:t>
            </a:r>
          </a:p>
        </p:txBody>
      </p:sp>
      <p:sp>
        <p:nvSpPr>
          <p:cNvPr id="4" name="TextBox 3">
            <a:extLst>
              <a:ext uri="{FF2B5EF4-FFF2-40B4-BE49-F238E27FC236}">
                <a16:creationId xmlns="" xmlns:a16="http://schemas.microsoft.com/office/drawing/2014/main" id="{40FE3346-96A0-BF40-9835-9FA5345A3931}"/>
              </a:ext>
            </a:extLst>
          </p:cNvPr>
          <p:cNvSpPr txBox="1"/>
          <p:nvPr/>
        </p:nvSpPr>
        <p:spPr>
          <a:xfrm>
            <a:off x="3866422" y="728406"/>
            <a:ext cx="7404409" cy="2062103"/>
          </a:xfrm>
          <a:prstGeom prst="rect">
            <a:avLst/>
          </a:prstGeom>
          <a:noFill/>
        </p:spPr>
        <p:txBody>
          <a:bodyPr wrap="square" rtlCol="0">
            <a:spAutoFit/>
          </a:bodyPr>
          <a:lstStyle/>
          <a:p>
            <a:r>
              <a:rPr lang="en-US" sz="3200" dirty="0"/>
              <a:t>God watches over each family with tender interest, and gives His own Father-love to every parent who desires to be the minister of His holy purpose (Murray 12).</a:t>
            </a:r>
          </a:p>
        </p:txBody>
      </p:sp>
      <p:pic>
        <p:nvPicPr>
          <p:cNvPr id="5" name="Picture 4">
            <a:extLst>
              <a:ext uri="{FF2B5EF4-FFF2-40B4-BE49-F238E27FC236}">
                <a16:creationId xmlns="" xmlns:a16="http://schemas.microsoft.com/office/drawing/2014/main" id="{911AC87C-B173-294D-B989-43FB62B9BB36}"/>
              </a:ext>
            </a:extLst>
          </p:cNvPr>
          <p:cNvPicPr>
            <a:picLocks noChangeAspect="1"/>
          </p:cNvPicPr>
          <p:nvPr/>
        </p:nvPicPr>
        <p:blipFill>
          <a:blip r:embed="rId2"/>
          <a:stretch>
            <a:fillRect/>
          </a:stretch>
        </p:blipFill>
        <p:spPr>
          <a:xfrm>
            <a:off x="969740" y="3201956"/>
            <a:ext cx="1513839" cy="2523064"/>
          </a:xfrm>
          <a:prstGeom prst="rect">
            <a:avLst/>
          </a:prstGeom>
          <a:ln>
            <a:solidFill>
              <a:schemeClr val="bg1"/>
            </a:solidFill>
          </a:ln>
        </p:spPr>
      </p:pic>
    </p:spTree>
    <p:extLst>
      <p:ext uri="{BB962C8B-B14F-4D97-AF65-F5344CB8AC3E}">
        <p14:creationId xmlns:p14="http://schemas.microsoft.com/office/powerpoint/2010/main" val="357364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3563E4-E425-D84D-BE35-1C3D3637668C}"/>
              </a:ext>
            </a:extLst>
          </p:cNvPr>
          <p:cNvSpPr>
            <a:spLocks noGrp="1"/>
          </p:cNvSpPr>
          <p:nvPr>
            <p:ph type="title"/>
          </p:nvPr>
        </p:nvSpPr>
        <p:spPr>
          <a:xfrm>
            <a:off x="252919" y="1123838"/>
            <a:ext cx="2947482" cy="851266"/>
          </a:xfrm>
        </p:spPr>
        <p:txBody>
          <a:bodyPr anchor="t">
            <a:normAutofit/>
          </a:bodyPr>
          <a:lstStyle/>
          <a:p>
            <a:r>
              <a:rPr lang="en-US" sz="4400" dirty="0"/>
              <a:t>Vision:</a:t>
            </a:r>
          </a:p>
        </p:txBody>
      </p:sp>
      <p:sp>
        <p:nvSpPr>
          <p:cNvPr id="4" name="TextBox 3">
            <a:extLst>
              <a:ext uri="{FF2B5EF4-FFF2-40B4-BE49-F238E27FC236}">
                <a16:creationId xmlns="" xmlns:a16="http://schemas.microsoft.com/office/drawing/2014/main" id="{C952F6DB-89D8-684A-B04E-6863AA150619}"/>
              </a:ext>
            </a:extLst>
          </p:cNvPr>
          <p:cNvSpPr txBox="1"/>
          <p:nvPr/>
        </p:nvSpPr>
        <p:spPr>
          <a:xfrm>
            <a:off x="4165600" y="177385"/>
            <a:ext cx="6756400" cy="1446550"/>
          </a:xfrm>
          <a:prstGeom prst="rect">
            <a:avLst/>
          </a:prstGeom>
          <a:noFill/>
        </p:spPr>
        <p:txBody>
          <a:bodyPr wrap="square" rtlCol="0">
            <a:spAutoFit/>
          </a:bodyPr>
          <a:lstStyle/>
          <a:p>
            <a:pPr algn="ctr"/>
            <a:r>
              <a:rPr lang="en-US" sz="4400" dirty="0">
                <a:solidFill>
                  <a:schemeClr val="bg1">
                    <a:lumMod val="50000"/>
                  </a:schemeClr>
                </a:solidFill>
              </a:rPr>
              <a:t>The most important job I could ever do!</a:t>
            </a:r>
          </a:p>
        </p:txBody>
      </p:sp>
      <p:sp>
        <p:nvSpPr>
          <p:cNvPr id="5" name="TextBox 4">
            <a:extLst>
              <a:ext uri="{FF2B5EF4-FFF2-40B4-BE49-F238E27FC236}">
                <a16:creationId xmlns="" xmlns:a16="http://schemas.microsoft.com/office/drawing/2014/main" id="{4F2676B7-898E-E54C-921C-3DE65A1811B9}"/>
              </a:ext>
            </a:extLst>
          </p:cNvPr>
          <p:cNvSpPr txBox="1"/>
          <p:nvPr/>
        </p:nvSpPr>
        <p:spPr>
          <a:xfrm>
            <a:off x="3793067" y="1569758"/>
            <a:ext cx="5181600" cy="769441"/>
          </a:xfrm>
          <a:prstGeom prst="rect">
            <a:avLst/>
          </a:prstGeom>
          <a:noFill/>
        </p:spPr>
        <p:txBody>
          <a:bodyPr wrap="square" rtlCol="0">
            <a:spAutoFit/>
          </a:bodyPr>
          <a:lstStyle/>
          <a:p>
            <a:r>
              <a:rPr lang="en-US" sz="4400" dirty="0">
                <a:solidFill>
                  <a:schemeClr val="bg1">
                    <a:lumMod val="50000"/>
                  </a:schemeClr>
                </a:solidFill>
              </a:rPr>
              <a:t>God’s Point of View:</a:t>
            </a:r>
          </a:p>
        </p:txBody>
      </p:sp>
      <p:sp>
        <p:nvSpPr>
          <p:cNvPr id="6" name="TextBox 5">
            <a:extLst>
              <a:ext uri="{FF2B5EF4-FFF2-40B4-BE49-F238E27FC236}">
                <a16:creationId xmlns="" xmlns:a16="http://schemas.microsoft.com/office/drawing/2014/main" id="{6EAEC9AF-EBA2-5842-A5FA-B86EC5ED2EE5}"/>
              </a:ext>
            </a:extLst>
          </p:cNvPr>
          <p:cNvSpPr txBox="1"/>
          <p:nvPr/>
        </p:nvSpPr>
        <p:spPr>
          <a:xfrm>
            <a:off x="3793067" y="2341374"/>
            <a:ext cx="6756400" cy="769441"/>
          </a:xfrm>
          <a:prstGeom prst="rect">
            <a:avLst/>
          </a:prstGeom>
          <a:noFill/>
        </p:spPr>
        <p:txBody>
          <a:bodyPr wrap="square" rtlCol="0">
            <a:spAutoFit/>
          </a:bodyPr>
          <a:lstStyle/>
          <a:p>
            <a:r>
              <a:rPr lang="en-US" sz="4400" dirty="0">
                <a:solidFill>
                  <a:schemeClr val="bg1">
                    <a:lumMod val="50000"/>
                  </a:schemeClr>
                </a:solidFill>
              </a:rPr>
              <a:t>Children are gifts &amp; rewards</a:t>
            </a:r>
          </a:p>
        </p:txBody>
      </p:sp>
      <p:sp>
        <p:nvSpPr>
          <p:cNvPr id="8" name="Title 1">
            <a:extLst>
              <a:ext uri="{FF2B5EF4-FFF2-40B4-BE49-F238E27FC236}">
                <a16:creationId xmlns="" xmlns:a16="http://schemas.microsoft.com/office/drawing/2014/main" id="{80EC636B-7F57-D443-80F8-03EEE733AD3C}"/>
              </a:ext>
            </a:extLst>
          </p:cNvPr>
          <p:cNvSpPr txBox="1">
            <a:spLocks/>
          </p:cNvSpPr>
          <p:nvPr/>
        </p:nvSpPr>
        <p:spPr>
          <a:xfrm>
            <a:off x="252919" y="2945551"/>
            <a:ext cx="2947482" cy="16264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dirty="0"/>
              <a:t>What parenting is</a:t>
            </a:r>
          </a:p>
        </p:txBody>
      </p:sp>
    </p:spTree>
    <p:extLst>
      <p:ext uri="{BB962C8B-B14F-4D97-AF65-F5344CB8AC3E}">
        <p14:creationId xmlns:p14="http://schemas.microsoft.com/office/powerpoint/2010/main" val="41625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lstStyle/>
          <a:p>
            <a:pPr algn="ctr"/>
            <a:r>
              <a:rPr lang="en-US" dirty="0"/>
              <a:t>We need to entrust our kids to God</a:t>
            </a:r>
          </a:p>
        </p:txBody>
      </p:sp>
      <p:sp>
        <p:nvSpPr>
          <p:cNvPr id="4" name="TextBox 3">
            <a:extLst>
              <a:ext uri="{FF2B5EF4-FFF2-40B4-BE49-F238E27FC236}">
                <a16:creationId xmlns="" xmlns:a16="http://schemas.microsoft.com/office/drawing/2014/main" id="{40FE3346-96A0-BF40-9835-9FA5345A3931}"/>
              </a:ext>
            </a:extLst>
          </p:cNvPr>
          <p:cNvSpPr txBox="1"/>
          <p:nvPr/>
        </p:nvSpPr>
        <p:spPr>
          <a:xfrm>
            <a:off x="3917222" y="728406"/>
            <a:ext cx="7404409" cy="4031873"/>
          </a:xfrm>
          <a:prstGeom prst="rect">
            <a:avLst/>
          </a:prstGeom>
          <a:noFill/>
        </p:spPr>
        <p:txBody>
          <a:bodyPr wrap="square" rtlCol="0">
            <a:spAutoFit/>
          </a:bodyPr>
          <a:lstStyle/>
          <a:p>
            <a:r>
              <a:rPr lang="en-US" sz="3200" dirty="0"/>
              <a:t>God looks upon my child as His, and he has only been loaned to me to train. The child is indeed not mine but the Lord’s. Because I am naturally inclined to forget this, I love and treat the child as if he were altogether mine. For this reason, it is such a precious privilege to give him to the Lord for all the days of his life (107).</a:t>
            </a:r>
          </a:p>
        </p:txBody>
      </p:sp>
      <p:pic>
        <p:nvPicPr>
          <p:cNvPr id="5" name="Picture 4">
            <a:extLst>
              <a:ext uri="{FF2B5EF4-FFF2-40B4-BE49-F238E27FC236}">
                <a16:creationId xmlns="" xmlns:a16="http://schemas.microsoft.com/office/drawing/2014/main" id="{911AC87C-B173-294D-B989-43FB62B9BB36}"/>
              </a:ext>
            </a:extLst>
          </p:cNvPr>
          <p:cNvPicPr>
            <a:picLocks noChangeAspect="1"/>
          </p:cNvPicPr>
          <p:nvPr/>
        </p:nvPicPr>
        <p:blipFill>
          <a:blip r:embed="rId2"/>
          <a:stretch>
            <a:fillRect/>
          </a:stretch>
        </p:blipFill>
        <p:spPr>
          <a:xfrm>
            <a:off x="969740" y="3201956"/>
            <a:ext cx="1513839" cy="2523064"/>
          </a:xfrm>
          <a:prstGeom prst="rect">
            <a:avLst/>
          </a:prstGeom>
          <a:ln>
            <a:solidFill>
              <a:schemeClr val="bg1"/>
            </a:solidFill>
          </a:ln>
        </p:spPr>
      </p:pic>
    </p:spTree>
    <p:extLst>
      <p:ext uri="{BB962C8B-B14F-4D97-AF65-F5344CB8AC3E}">
        <p14:creationId xmlns:p14="http://schemas.microsoft.com/office/powerpoint/2010/main" val="10168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lstStyle/>
          <a:p>
            <a:pPr algn="ctr"/>
            <a:r>
              <a:rPr lang="en-US" dirty="0"/>
              <a:t>We need to entrust our kids to God</a:t>
            </a:r>
          </a:p>
        </p:txBody>
      </p:sp>
      <p:sp>
        <p:nvSpPr>
          <p:cNvPr id="4" name="TextBox 3">
            <a:extLst>
              <a:ext uri="{FF2B5EF4-FFF2-40B4-BE49-F238E27FC236}">
                <a16:creationId xmlns="" xmlns:a16="http://schemas.microsoft.com/office/drawing/2014/main" id="{40FE3346-96A0-BF40-9835-9FA5345A3931}"/>
              </a:ext>
            </a:extLst>
          </p:cNvPr>
          <p:cNvSpPr txBox="1"/>
          <p:nvPr/>
        </p:nvSpPr>
        <p:spPr>
          <a:xfrm>
            <a:off x="3562350" y="328356"/>
            <a:ext cx="8096250" cy="3539430"/>
          </a:xfrm>
          <a:prstGeom prst="rect">
            <a:avLst/>
          </a:prstGeom>
          <a:noFill/>
        </p:spPr>
        <p:txBody>
          <a:bodyPr wrap="square" rtlCol="0">
            <a:spAutoFit/>
          </a:bodyPr>
          <a:lstStyle/>
          <a:p>
            <a:r>
              <a:rPr lang="en-US" sz="3200" dirty="0"/>
              <a:t>God has not only a right to the child, but He needs him. The work He has to do upon earth is so great, and He has so planned the work for each person, that He would not leave out even one of His children. I have so often heard of a mother joyfully sacrificing an only son, or all her sons, for her king or country. </a:t>
            </a:r>
          </a:p>
        </p:txBody>
      </p:sp>
      <p:pic>
        <p:nvPicPr>
          <p:cNvPr id="5" name="Picture 4">
            <a:extLst>
              <a:ext uri="{FF2B5EF4-FFF2-40B4-BE49-F238E27FC236}">
                <a16:creationId xmlns="" xmlns:a16="http://schemas.microsoft.com/office/drawing/2014/main" id="{911AC87C-B173-294D-B989-43FB62B9BB36}"/>
              </a:ext>
            </a:extLst>
          </p:cNvPr>
          <p:cNvPicPr>
            <a:picLocks noChangeAspect="1"/>
          </p:cNvPicPr>
          <p:nvPr/>
        </p:nvPicPr>
        <p:blipFill>
          <a:blip r:embed="rId2"/>
          <a:stretch>
            <a:fillRect/>
          </a:stretch>
        </p:blipFill>
        <p:spPr>
          <a:xfrm>
            <a:off x="969740" y="3201956"/>
            <a:ext cx="1513839" cy="2523064"/>
          </a:xfrm>
          <a:prstGeom prst="rect">
            <a:avLst/>
          </a:prstGeom>
          <a:ln>
            <a:solidFill>
              <a:schemeClr val="bg1"/>
            </a:solidFill>
          </a:ln>
        </p:spPr>
      </p:pic>
      <p:sp>
        <p:nvSpPr>
          <p:cNvPr id="6" name="TextBox 5">
            <a:extLst>
              <a:ext uri="{FF2B5EF4-FFF2-40B4-BE49-F238E27FC236}">
                <a16:creationId xmlns="" xmlns:a16="http://schemas.microsoft.com/office/drawing/2014/main" id="{161298B7-4ACD-3047-810A-F80606D8B531}"/>
              </a:ext>
            </a:extLst>
          </p:cNvPr>
          <p:cNvSpPr txBox="1"/>
          <p:nvPr/>
        </p:nvSpPr>
        <p:spPr>
          <a:xfrm>
            <a:off x="3562350" y="3905886"/>
            <a:ext cx="8096250" cy="2062103"/>
          </a:xfrm>
          <a:prstGeom prst="rect">
            <a:avLst/>
          </a:prstGeom>
          <a:noFill/>
        </p:spPr>
        <p:txBody>
          <a:bodyPr wrap="square" rtlCol="0">
            <a:spAutoFit/>
          </a:bodyPr>
          <a:lstStyle/>
          <a:p>
            <a:r>
              <a:rPr lang="en-US" sz="3200" dirty="0"/>
              <a:t>I consider it an even greater honor to give to my King the child who is His, and whom He has loaned me, with the privilege of loving and training and enjoying him (107). </a:t>
            </a:r>
          </a:p>
        </p:txBody>
      </p:sp>
    </p:spTree>
    <p:extLst>
      <p:ext uri="{BB962C8B-B14F-4D97-AF65-F5344CB8AC3E}">
        <p14:creationId xmlns:p14="http://schemas.microsoft.com/office/powerpoint/2010/main" val="20009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lstStyle/>
          <a:p>
            <a:pPr algn="ctr"/>
            <a:r>
              <a:rPr lang="en-US" dirty="0"/>
              <a:t>We need to entrust our kids to God</a:t>
            </a:r>
          </a:p>
        </p:txBody>
      </p:sp>
      <p:pic>
        <p:nvPicPr>
          <p:cNvPr id="5" name="Picture 4">
            <a:extLst>
              <a:ext uri="{FF2B5EF4-FFF2-40B4-BE49-F238E27FC236}">
                <a16:creationId xmlns="" xmlns:a16="http://schemas.microsoft.com/office/drawing/2014/main" id="{911AC87C-B173-294D-B989-43FB62B9BB36}"/>
              </a:ext>
            </a:extLst>
          </p:cNvPr>
          <p:cNvPicPr>
            <a:picLocks noChangeAspect="1"/>
          </p:cNvPicPr>
          <p:nvPr/>
        </p:nvPicPr>
        <p:blipFill>
          <a:blip r:embed="rId2"/>
          <a:stretch>
            <a:fillRect/>
          </a:stretch>
        </p:blipFill>
        <p:spPr>
          <a:xfrm>
            <a:off x="969740" y="3201956"/>
            <a:ext cx="1513839" cy="2523064"/>
          </a:xfrm>
          <a:prstGeom prst="rect">
            <a:avLst/>
          </a:prstGeom>
          <a:ln>
            <a:solidFill>
              <a:schemeClr val="bg1"/>
            </a:solidFill>
          </a:ln>
        </p:spPr>
      </p:pic>
      <p:sp>
        <p:nvSpPr>
          <p:cNvPr id="3" name="Rectangle 2">
            <a:extLst>
              <a:ext uri="{FF2B5EF4-FFF2-40B4-BE49-F238E27FC236}">
                <a16:creationId xmlns="" xmlns:a16="http://schemas.microsoft.com/office/drawing/2014/main" id="{882257EF-62D0-2245-B761-72EEAEF8460E}"/>
              </a:ext>
            </a:extLst>
          </p:cNvPr>
          <p:cNvSpPr/>
          <p:nvPr/>
        </p:nvSpPr>
        <p:spPr>
          <a:xfrm>
            <a:off x="3683000" y="315089"/>
            <a:ext cx="8051800" cy="3539430"/>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It is not only for God’s sake, but for my child’s sake that I give him to the Lord…Nowhere can he be safe or happy except with Him. I do love my precious little one, and yet how little I can do for him! I know he is born in sin and has inherited from me an evil nature, which no care or love of mine can overcome.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10B6B39C-36B4-CC41-AD1C-343AC21316E2}"/>
              </a:ext>
            </a:extLst>
          </p:cNvPr>
          <p:cNvSpPr/>
          <p:nvPr/>
        </p:nvSpPr>
        <p:spPr>
          <a:xfrm>
            <a:off x="3683000" y="3837025"/>
            <a:ext cx="8051800" cy="2554545"/>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If I give my child to God I know that He accepts him and takes him for His own.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latin typeface="Calibri" panose="020F0502020204030204" pitchFamily="34" charset="0"/>
                <a:ea typeface="Calibri" panose="020F0502020204030204" pitchFamily="34" charset="0"/>
                <a:cs typeface="Calibri" panose="020F0502020204030204" pitchFamily="34" charset="0"/>
              </a:rPr>
              <a:t>He will use me as His minister, giving me all the wisdom I need to properly train my child as His. (Murray 107-108)</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93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normAutofit/>
          </a:bodyPr>
          <a:lstStyle/>
          <a:p>
            <a:pPr algn="ctr"/>
            <a:r>
              <a:rPr lang="en-US" sz="4800" dirty="0"/>
              <a:t>Psalm 127</a:t>
            </a:r>
          </a:p>
        </p:txBody>
      </p:sp>
      <p:sp>
        <p:nvSpPr>
          <p:cNvPr id="3" name="Rectangle 2">
            <a:extLst>
              <a:ext uri="{FF2B5EF4-FFF2-40B4-BE49-F238E27FC236}">
                <a16:creationId xmlns="" xmlns:a16="http://schemas.microsoft.com/office/drawing/2014/main" id="{882257EF-62D0-2245-B761-72EEAEF8460E}"/>
              </a:ext>
            </a:extLst>
          </p:cNvPr>
          <p:cNvSpPr/>
          <p:nvPr/>
        </p:nvSpPr>
        <p:spPr>
          <a:xfrm>
            <a:off x="3657600" y="349807"/>
            <a:ext cx="8051800" cy="6124754"/>
          </a:xfrm>
          <a:prstGeom prst="rect">
            <a:avLst/>
          </a:prstGeom>
        </p:spPr>
        <p:txBody>
          <a:bodyPr wrap="square">
            <a:spAutoFit/>
          </a:bodyPr>
          <a:lstStyle/>
          <a:p>
            <a:r>
              <a:rPr lang="en-US" sz="2800" baseline="30000" dirty="0"/>
              <a:t>1 </a:t>
            </a:r>
            <a:r>
              <a:rPr lang="en-US" sz="2800" dirty="0"/>
              <a:t>Unless the </a:t>
            </a:r>
            <a:r>
              <a:rPr lang="en-US" sz="2800" cap="small" dirty="0"/>
              <a:t>Lord</a:t>
            </a:r>
            <a:r>
              <a:rPr lang="en-US" sz="2800" dirty="0"/>
              <a:t> builds the house,</a:t>
            </a:r>
            <a:br>
              <a:rPr lang="en-US" sz="2800" dirty="0"/>
            </a:br>
            <a:r>
              <a:rPr lang="en-US" sz="2800" dirty="0"/>
              <a:t>They labor in vain who build it;</a:t>
            </a:r>
            <a:br>
              <a:rPr lang="en-US" sz="2800" dirty="0"/>
            </a:br>
            <a:r>
              <a:rPr lang="en-US" sz="2800" dirty="0"/>
              <a:t>Unless the </a:t>
            </a:r>
            <a:r>
              <a:rPr lang="en-US" sz="2800" cap="small" dirty="0"/>
              <a:t>Lord</a:t>
            </a:r>
            <a:r>
              <a:rPr lang="en-US" sz="2800" dirty="0"/>
              <a:t> guards the city,</a:t>
            </a:r>
            <a:br>
              <a:rPr lang="en-US" sz="2800" dirty="0"/>
            </a:br>
            <a:r>
              <a:rPr lang="en-US" sz="2800" dirty="0"/>
              <a:t>The watchman keeps awake in vain.</a:t>
            </a:r>
            <a:br>
              <a:rPr lang="en-US" sz="2800" dirty="0"/>
            </a:br>
            <a:r>
              <a:rPr lang="en-US" sz="2800" b="1" baseline="30000" dirty="0"/>
              <a:t>2 </a:t>
            </a:r>
            <a:r>
              <a:rPr lang="en-US" sz="2800" dirty="0"/>
              <a:t>It is vain for you to rise up early, to retire late,</a:t>
            </a:r>
            <a:br>
              <a:rPr lang="en-US" sz="2800" dirty="0"/>
            </a:br>
            <a:r>
              <a:rPr lang="en-US" sz="2800" dirty="0"/>
              <a:t>To eat the bread of painful labors;</a:t>
            </a:r>
            <a:br>
              <a:rPr lang="en-US" sz="2800" dirty="0"/>
            </a:br>
            <a:r>
              <a:rPr lang="en-US" sz="2800" dirty="0"/>
              <a:t>For He gives to His beloved </a:t>
            </a:r>
            <a:r>
              <a:rPr lang="en-US" sz="2800" i="1" dirty="0"/>
              <a:t>even in his</a:t>
            </a:r>
            <a:r>
              <a:rPr lang="en-US" sz="2800" dirty="0"/>
              <a:t> sleep.</a:t>
            </a:r>
          </a:p>
          <a:p>
            <a:r>
              <a:rPr lang="en-US" sz="2800" b="1" baseline="30000" dirty="0"/>
              <a:t>3 </a:t>
            </a:r>
            <a:r>
              <a:rPr lang="en-US" sz="2800" dirty="0"/>
              <a:t>Behold, children are a </a:t>
            </a:r>
            <a:r>
              <a:rPr lang="en-US" sz="2800" b="1" dirty="0"/>
              <a:t>gift </a:t>
            </a:r>
            <a:r>
              <a:rPr lang="en-US" sz="2800" dirty="0"/>
              <a:t>of the </a:t>
            </a:r>
            <a:r>
              <a:rPr lang="en-US" sz="2800" cap="small" dirty="0"/>
              <a:t>Lord</a:t>
            </a:r>
            <a:r>
              <a:rPr lang="en-US" sz="2800" dirty="0"/>
              <a:t>,</a:t>
            </a:r>
            <a:br>
              <a:rPr lang="en-US" sz="2800" dirty="0"/>
            </a:br>
            <a:r>
              <a:rPr lang="en-US" sz="2800" dirty="0"/>
              <a:t>The fruit of the womb is a </a:t>
            </a:r>
            <a:r>
              <a:rPr lang="en-US" sz="2800" b="1" dirty="0"/>
              <a:t>reward</a:t>
            </a:r>
            <a:r>
              <a:rPr lang="en-US" sz="2800" dirty="0"/>
              <a:t>.</a:t>
            </a:r>
            <a:br>
              <a:rPr lang="en-US" sz="2800" dirty="0"/>
            </a:br>
            <a:r>
              <a:rPr lang="en-US" sz="2800" b="1" baseline="30000" dirty="0"/>
              <a:t>4 </a:t>
            </a:r>
            <a:r>
              <a:rPr lang="en-US" sz="2800" dirty="0"/>
              <a:t>Like arrows in the hand of a warrior,</a:t>
            </a:r>
            <a:br>
              <a:rPr lang="en-US" sz="2800" dirty="0"/>
            </a:br>
            <a:r>
              <a:rPr lang="en-US" sz="2800" dirty="0"/>
              <a:t>So are the children of one’s youth.</a:t>
            </a:r>
            <a:br>
              <a:rPr lang="en-US" sz="2800" dirty="0"/>
            </a:br>
            <a:r>
              <a:rPr lang="en-US" sz="2800" b="1" baseline="30000" dirty="0"/>
              <a:t>5 </a:t>
            </a:r>
            <a:r>
              <a:rPr lang="en-US" sz="2800" dirty="0"/>
              <a:t>How blessed is the man whose quiver is full of them;</a:t>
            </a:r>
            <a:br>
              <a:rPr lang="en-US" sz="2800" dirty="0"/>
            </a:br>
            <a:r>
              <a:rPr lang="en-US" sz="2800" dirty="0"/>
              <a:t>They will not be ashamed</a:t>
            </a:r>
            <a:br>
              <a:rPr lang="en-US" sz="2800" dirty="0"/>
            </a:br>
            <a:r>
              <a:rPr lang="en-US" sz="2800" dirty="0"/>
              <a:t>When they speak with their enemies in the gate.</a:t>
            </a:r>
          </a:p>
        </p:txBody>
      </p:sp>
      <p:pic>
        <p:nvPicPr>
          <p:cNvPr id="5" name="Picture 4">
            <a:extLst>
              <a:ext uri="{FF2B5EF4-FFF2-40B4-BE49-F238E27FC236}">
                <a16:creationId xmlns="" xmlns:a16="http://schemas.microsoft.com/office/drawing/2014/main" id="{CA396F46-531F-8A47-917F-0BE49E74C3EC}"/>
              </a:ext>
            </a:extLst>
          </p:cNvPr>
          <p:cNvPicPr>
            <a:picLocks noChangeAspect="1"/>
          </p:cNvPicPr>
          <p:nvPr/>
        </p:nvPicPr>
        <p:blipFill rotWithShape="1">
          <a:blip r:embed="rId2"/>
          <a:srcRect t="10790" b="43958"/>
          <a:stretch/>
        </p:blipFill>
        <p:spPr>
          <a:xfrm>
            <a:off x="438251" y="2768600"/>
            <a:ext cx="2576818" cy="2082799"/>
          </a:xfrm>
          <a:prstGeom prst="rect">
            <a:avLst/>
          </a:prstGeom>
        </p:spPr>
      </p:pic>
    </p:spTree>
    <p:extLst>
      <p:ext uri="{BB962C8B-B14F-4D97-AF65-F5344CB8AC3E}">
        <p14:creationId xmlns:p14="http://schemas.microsoft.com/office/powerpoint/2010/main" val="329731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normAutofit/>
          </a:bodyPr>
          <a:lstStyle/>
          <a:p>
            <a:pPr algn="ctr"/>
            <a:r>
              <a:rPr lang="en-US" sz="4800" dirty="0"/>
              <a:t>Psalm 127</a:t>
            </a:r>
          </a:p>
        </p:txBody>
      </p:sp>
      <p:sp>
        <p:nvSpPr>
          <p:cNvPr id="3" name="Rectangle 2">
            <a:extLst>
              <a:ext uri="{FF2B5EF4-FFF2-40B4-BE49-F238E27FC236}">
                <a16:creationId xmlns="" xmlns:a16="http://schemas.microsoft.com/office/drawing/2014/main" id="{882257EF-62D0-2245-B761-72EEAEF8460E}"/>
              </a:ext>
            </a:extLst>
          </p:cNvPr>
          <p:cNvSpPr/>
          <p:nvPr/>
        </p:nvSpPr>
        <p:spPr>
          <a:xfrm>
            <a:off x="3657600" y="349807"/>
            <a:ext cx="8051800" cy="6124754"/>
          </a:xfrm>
          <a:prstGeom prst="rect">
            <a:avLst/>
          </a:prstGeom>
        </p:spPr>
        <p:txBody>
          <a:bodyPr wrap="square">
            <a:spAutoFit/>
          </a:bodyPr>
          <a:lstStyle/>
          <a:p>
            <a:r>
              <a:rPr lang="en-US" sz="2800" b="1" baseline="30000" dirty="0"/>
              <a:t>1 </a:t>
            </a:r>
            <a:r>
              <a:rPr lang="en-US" sz="2800" b="1" dirty="0"/>
              <a:t>Unless the </a:t>
            </a:r>
            <a:r>
              <a:rPr lang="en-US" sz="2800" b="1" cap="small" dirty="0"/>
              <a:t>Lord</a:t>
            </a:r>
            <a:r>
              <a:rPr lang="en-US" sz="2800" b="1" dirty="0"/>
              <a:t> builds the house,</a:t>
            </a:r>
            <a:br>
              <a:rPr lang="en-US" sz="2800" b="1" dirty="0"/>
            </a:br>
            <a:r>
              <a:rPr lang="en-US" sz="2800" b="1" dirty="0"/>
              <a:t>They labor in vain who build it;</a:t>
            </a:r>
            <a:br>
              <a:rPr lang="en-US" sz="2800" b="1" dirty="0"/>
            </a:br>
            <a:r>
              <a:rPr lang="en-US" sz="2800" b="1" dirty="0"/>
              <a:t>Unless the </a:t>
            </a:r>
            <a:r>
              <a:rPr lang="en-US" sz="2800" b="1" cap="small" dirty="0"/>
              <a:t>Lord</a:t>
            </a:r>
            <a:r>
              <a:rPr lang="en-US" sz="2800" b="1" dirty="0"/>
              <a:t> guards the city,</a:t>
            </a:r>
            <a:br>
              <a:rPr lang="en-US" sz="2800" b="1" dirty="0"/>
            </a:br>
            <a:r>
              <a:rPr lang="en-US" sz="2800" b="1" dirty="0"/>
              <a:t>The watchman keeps awake in vain.</a:t>
            </a:r>
            <a:br>
              <a:rPr lang="en-US" sz="2800" b="1" dirty="0"/>
            </a:br>
            <a:r>
              <a:rPr lang="en-US" sz="2800" b="1" baseline="30000" dirty="0"/>
              <a:t>2 </a:t>
            </a:r>
            <a:r>
              <a:rPr lang="en-US" sz="2800" dirty="0"/>
              <a:t>It is vain for you to rise up early, to retire late,</a:t>
            </a:r>
            <a:br>
              <a:rPr lang="en-US" sz="2800" dirty="0"/>
            </a:br>
            <a:r>
              <a:rPr lang="en-US" sz="2800" dirty="0"/>
              <a:t>To eat the bread of painful labors;</a:t>
            </a:r>
            <a:br>
              <a:rPr lang="en-US" sz="2800" dirty="0"/>
            </a:br>
            <a:r>
              <a:rPr lang="en-US" sz="2800" dirty="0"/>
              <a:t>For He gives to His beloved </a:t>
            </a:r>
            <a:r>
              <a:rPr lang="en-US" sz="2800" i="1" dirty="0"/>
              <a:t>even in his</a:t>
            </a:r>
            <a:r>
              <a:rPr lang="en-US" sz="2800" dirty="0"/>
              <a:t> sleep.</a:t>
            </a:r>
          </a:p>
          <a:p>
            <a:r>
              <a:rPr lang="en-US" sz="2800" b="1" baseline="30000" dirty="0"/>
              <a:t>3 </a:t>
            </a:r>
            <a:r>
              <a:rPr lang="en-US" sz="2800" dirty="0"/>
              <a:t>Behold, children are a gift</a:t>
            </a:r>
            <a:r>
              <a:rPr lang="en-US" sz="2800" b="1" dirty="0"/>
              <a:t> </a:t>
            </a:r>
            <a:r>
              <a:rPr lang="en-US" sz="2800" dirty="0"/>
              <a:t>of the </a:t>
            </a:r>
            <a:r>
              <a:rPr lang="en-US" sz="2800" cap="small" dirty="0"/>
              <a:t>Lord</a:t>
            </a:r>
            <a:r>
              <a:rPr lang="en-US" sz="2800" dirty="0"/>
              <a:t>,</a:t>
            </a:r>
            <a:br>
              <a:rPr lang="en-US" sz="2800" dirty="0"/>
            </a:br>
            <a:r>
              <a:rPr lang="en-US" sz="2800" dirty="0"/>
              <a:t>The fruit of the womb is a reward.</a:t>
            </a:r>
            <a:br>
              <a:rPr lang="en-US" sz="2800" dirty="0"/>
            </a:br>
            <a:r>
              <a:rPr lang="en-US" sz="2800" b="1" baseline="30000" dirty="0"/>
              <a:t>4 </a:t>
            </a:r>
            <a:r>
              <a:rPr lang="en-US" sz="2800" dirty="0"/>
              <a:t>Like arrows in the hand of a warrior,</a:t>
            </a:r>
            <a:br>
              <a:rPr lang="en-US" sz="2800" dirty="0"/>
            </a:br>
            <a:r>
              <a:rPr lang="en-US" sz="2800" dirty="0"/>
              <a:t>So are the children of one’s youth.</a:t>
            </a:r>
            <a:br>
              <a:rPr lang="en-US" sz="2800" dirty="0"/>
            </a:br>
            <a:r>
              <a:rPr lang="en-US" sz="2800" b="1" baseline="30000" dirty="0"/>
              <a:t>5 </a:t>
            </a:r>
            <a:r>
              <a:rPr lang="en-US" sz="2800" dirty="0"/>
              <a:t>How blessed is the man whose quiver is full of them;</a:t>
            </a:r>
            <a:br>
              <a:rPr lang="en-US" sz="2800" dirty="0"/>
            </a:br>
            <a:r>
              <a:rPr lang="en-US" sz="2800" dirty="0"/>
              <a:t>They will not be ashamed</a:t>
            </a:r>
            <a:br>
              <a:rPr lang="en-US" sz="2800" dirty="0"/>
            </a:br>
            <a:r>
              <a:rPr lang="en-US" sz="2800" dirty="0"/>
              <a:t>When they speak with their enemies in the gate.</a:t>
            </a:r>
          </a:p>
        </p:txBody>
      </p:sp>
      <p:pic>
        <p:nvPicPr>
          <p:cNvPr id="5" name="Picture 4">
            <a:extLst>
              <a:ext uri="{FF2B5EF4-FFF2-40B4-BE49-F238E27FC236}">
                <a16:creationId xmlns="" xmlns:a16="http://schemas.microsoft.com/office/drawing/2014/main" id="{CA396F46-531F-8A47-917F-0BE49E74C3EC}"/>
              </a:ext>
            </a:extLst>
          </p:cNvPr>
          <p:cNvPicPr>
            <a:picLocks noChangeAspect="1"/>
          </p:cNvPicPr>
          <p:nvPr/>
        </p:nvPicPr>
        <p:blipFill rotWithShape="1">
          <a:blip r:embed="rId2"/>
          <a:srcRect t="10790" b="43958"/>
          <a:stretch/>
        </p:blipFill>
        <p:spPr>
          <a:xfrm>
            <a:off x="438251" y="2768600"/>
            <a:ext cx="2576818" cy="2082799"/>
          </a:xfrm>
          <a:prstGeom prst="rect">
            <a:avLst/>
          </a:prstGeom>
        </p:spPr>
      </p:pic>
    </p:spTree>
    <p:extLst>
      <p:ext uri="{BB962C8B-B14F-4D97-AF65-F5344CB8AC3E}">
        <p14:creationId xmlns:p14="http://schemas.microsoft.com/office/powerpoint/2010/main" val="3221812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76644-D2F4-3344-95DD-37F5CCA4BA7F}"/>
              </a:ext>
            </a:extLst>
          </p:cNvPr>
          <p:cNvSpPr>
            <a:spLocks noGrp="1"/>
          </p:cNvSpPr>
          <p:nvPr>
            <p:ph type="title"/>
          </p:nvPr>
        </p:nvSpPr>
        <p:spPr/>
        <p:txBody>
          <a:bodyPr anchor="t">
            <a:normAutofit/>
          </a:bodyPr>
          <a:lstStyle/>
          <a:p>
            <a:pPr algn="ctr"/>
            <a:r>
              <a:rPr lang="en-US" sz="4800" dirty="0"/>
              <a:t>Psalm 127</a:t>
            </a:r>
          </a:p>
        </p:txBody>
      </p:sp>
      <p:sp>
        <p:nvSpPr>
          <p:cNvPr id="3" name="Rectangle 2">
            <a:extLst>
              <a:ext uri="{FF2B5EF4-FFF2-40B4-BE49-F238E27FC236}">
                <a16:creationId xmlns="" xmlns:a16="http://schemas.microsoft.com/office/drawing/2014/main" id="{882257EF-62D0-2245-B761-72EEAEF8460E}"/>
              </a:ext>
            </a:extLst>
          </p:cNvPr>
          <p:cNvSpPr/>
          <p:nvPr/>
        </p:nvSpPr>
        <p:spPr>
          <a:xfrm>
            <a:off x="3657600" y="349807"/>
            <a:ext cx="8051800" cy="6124754"/>
          </a:xfrm>
          <a:prstGeom prst="rect">
            <a:avLst/>
          </a:prstGeom>
        </p:spPr>
        <p:txBody>
          <a:bodyPr wrap="square">
            <a:spAutoFit/>
          </a:bodyPr>
          <a:lstStyle/>
          <a:p>
            <a:r>
              <a:rPr lang="en-US" sz="2800" b="1" baseline="30000" dirty="0"/>
              <a:t>1 </a:t>
            </a:r>
            <a:r>
              <a:rPr lang="en-US" sz="2800" b="1" dirty="0"/>
              <a:t>Unless the </a:t>
            </a:r>
            <a:r>
              <a:rPr lang="en-US" sz="2800" b="1" cap="small" dirty="0"/>
              <a:t>Lord</a:t>
            </a:r>
            <a:r>
              <a:rPr lang="en-US" sz="2800" b="1" dirty="0"/>
              <a:t> builds the house,</a:t>
            </a:r>
            <a:br>
              <a:rPr lang="en-US" sz="2800" b="1" dirty="0"/>
            </a:br>
            <a:r>
              <a:rPr lang="en-US" sz="2800" b="1" dirty="0"/>
              <a:t>They labor in vain who build it;</a:t>
            </a:r>
            <a:br>
              <a:rPr lang="en-US" sz="2800" b="1" dirty="0"/>
            </a:br>
            <a:r>
              <a:rPr lang="en-US" sz="2800" b="1" dirty="0"/>
              <a:t>Unless the </a:t>
            </a:r>
            <a:r>
              <a:rPr lang="en-US" sz="2800" b="1" cap="small" dirty="0"/>
              <a:t>Lord</a:t>
            </a:r>
            <a:r>
              <a:rPr lang="en-US" sz="2800" b="1" dirty="0"/>
              <a:t> guards the city,</a:t>
            </a:r>
            <a:br>
              <a:rPr lang="en-US" sz="2800" b="1" dirty="0"/>
            </a:br>
            <a:r>
              <a:rPr lang="en-US" sz="2800" b="1" dirty="0"/>
              <a:t>The watchman keeps awake in vain.</a:t>
            </a:r>
            <a:br>
              <a:rPr lang="en-US" sz="2800" b="1" dirty="0"/>
            </a:br>
            <a:r>
              <a:rPr lang="en-US" sz="2800" b="1" baseline="30000" dirty="0"/>
              <a:t>2 </a:t>
            </a:r>
            <a:r>
              <a:rPr lang="en-US" sz="2800" dirty="0"/>
              <a:t>It is vain for you to rise up early, to retire late,</a:t>
            </a:r>
            <a:br>
              <a:rPr lang="en-US" sz="2800" dirty="0"/>
            </a:br>
            <a:r>
              <a:rPr lang="en-US" sz="2800" dirty="0"/>
              <a:t>To eat the bread of painful labors;</a:t>
            </a:r>
            <a:br>
              <a:rPr lang="en-US" sz="2800" dirty="0"/>
            </a:br>
            <a:r>
              <a:rPr lang="en-US" sz="2800" b="1" dirty="0"/>
              <a:t>For He gives to His beloved </a:t>
            </a:r>
            <a:r>
              <a:rPr lang="en-US" sz="2800" b="1" i="1" dirty="0"/>
              <a:t>even in his</a:t>
            </a:r>
            <a:r>
              <a:rPr lang="en-US" sz="2800" b="1" dirty="0"/>
              <a:t> sleep.</a:t>
            </a:r>
          </a:p>
          <a:p>
            <a:r>
              <a:rPr lang="en-US" sz="2800" b="1" baseline="30000" dirty="0"/>
              <a:t>3 </a:t>
            </a:r>
            <a:r>
              <a:rPr lang="en-US" sz="2800" dirty="0"/>
              <a:t>Behold, children are a gift</a:t>
            </a:r>
            <a:r>
              <a:rPr lang="en-US" sz="2800" b="1" dirty="0"/>
              <a:t> </a:t>
            </a:r>
            <a:r>
              <a:rPr lang="en-US" sz="2800" dirty="0"/>
              <a:t>of the </a:t>
            </a:r>
            <a:r>
              <a:rPr lang="en-US" sz="2800" cap="small" dirty="0"/>
              <a:t>Lord</a:t>
            </a:r>
            <a:r>
              <a:rPr lang="en-US" sz="2800" dirty="0"/>
              <a:t>,</a:t>
            </a:r>
            <a:br>
              <a:rPr lang="en-US" sz="2800" dirty="0"/>
            </a:br>
            <a:r>
              <a:rPr lang="en-US" sz="2800" dirty="0"/>
              <a:t>The fruit of the womb is a reward.</a:t>
            </a:r>
            <a:br>
              <a:rPr lang="en-US" sz="2800" dirty="0"/>
            </a:br>
            <a:r>
              <a:rPr lang="en-US" sz="2800" b="1" baseline="30000" dirty="0"/>
              <a:t>4 </a:t>
            </a:r>
            <a:r>
              <a:rPr lang="en-US" sz="2800" dirty="0"/>
              <a:t>Like arrows in the hand of a warrior,</a:t>
            </a:r>
            <a:br>
              <a:rPr lang="en-US" sz="2800" dirty="0"/>
            </a:br>
            <a:r>
              <a:rPr lang="en-US" sz="2800" dirty="0"/>
              <a:t>So are the children of one’s youth.</a:t>
            </a:r>
            <a:br>
              <a:rPr lang="en-US" sz="2800" dirty="0"/>
            </a:br>
            <a:r>
              <a:rPr lang="en-US" sz="2800" b="1" baseline="30000" dirty="0"/>
              <a:t>5 </a:t>
            </a:r>
            <a:r>
              <a:rPr lang="en-US" sz="2800" dirty="0"/>
              <a:t>How blessed is the man whose quiver is full of them;</a:t>
            </a:r>
            <a:br>
              <a:rPr lang="en-US" sz="2800" dirty="0"/>
            </a:br>
            <a:r>
              <a:rPr lang="en-US" sz="2800" dirty="0"/>
              <a:t>They will not be ashamed</a:t>
            </a:r>
            <a:br>
              <a:rPr lang="en-US" sz="2800" dirty="0"/>
            </a:br>
            <a:r>
              <a:rPr lang="en-US" sz="2800" dirty="0"/>
              <a:t>When they speak with their enemies in the gate.</a:t>
            </a:r>
          </a:p>
        </p:txBody>
      </p:sp>
      <p:pic>
        <p:nvPicPr>
          <p:cNvPr id="5" name="Picture 4">
            <a:extLst>
              <a:ext uri="{FF2B5EF4-FFF2-40B4-BE49-F238E27FC236}">
                <a16:creationId xmlns="" xmlns:a16="http://schemas.microsoft.com/office/drawing/2014/main" id="{CA396F46-531F-8A47-917F-0BE49E74C3EC}"/>
              </a:ext>
            </a:extLst>
          </p:cNvPr>
          <p:cNvPicPr>
            <a:picLocks noChangeAspect="1"/>
          </p:cNvPicPr>
          <p:nvPr/>
        </p:nvPicPr>
        <p:blipFill rotWithShape="1">
          <a:blip r:embed="rId2"/>
          <a:srcRect t="10790" b="43958"/>
          <a:stretch/>
        </p:blipFill>
        <p:spPr>
          <a:xfrm>
            <a:off x="438251" y="2768600"/>
            <a:ext cx="2576818" cy="2082799"/>
          </a:xfrm>
          <a:prstGeom prst="rect">
            <a:avLst/>
          </a:prstGeom>
        </p:spPr>
      </p:pic>
    </p:spTree>
    <p:extLst>
      <p:ext uri="{BB962C8B-B14F-4D97-AF65-F5344CB8AC3E}">
        <p14:creationId xmlns:p14="http://schemas.microsoft.com/office/powerpoint/2010/main" val="189945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FAF10DB-02E1-A34F-ACB5-185352E1D373}"/>
              </a:ext>
            </a:extLst>
          </p:cNvPr>
          <p:cNvPicPr>
            <a:picLocks noChangeAspect="1"/>
          </p:cNvPicPr>
          <p:nvPr/>
        </p:nvPicPr>
        <p:blipFill>
          <a:blip r:embed="rId2"/>
          <a:stretch>
            <a:fillRect/>
          </a:stretch>
        </p:blipFill>
        <p:spPr>
          <a:xfrm>
            <a:off x="539158" y="3145536"/>
            <a:ext cx="2396272" cy="2396272"/>
          </a:xfrm>
          <a:prstGeom prst="rect">
            <a:avLst/>
          </a:prstGeom>
        </p:spPr>
      </p:pic>
      <p:sp>
        <p:nvSpPr>
          <p:cNvPr id="4" name="Rectangle 3">
            <a:extLst>
              <a:ext uri="{FF2B5EF4-FFF2-40B4-BE49-F238E27FC236}">
                <a16:creationId xmlns="" xmlns:a16="http://schemas.microsoft.com/office/drawing/2014/main" id="{16231CB9-0E7D-E444-91A3-4DE1D70FCAAA}"/>
              </a:ext>
            </a:extLst>
          </p:cNvPr>
          <p:cNvSpPr/>
          <p:nvPr/>
        </p:nvSpPr>
        <p:spPr>
          <a:xfrm>
            <a:off x="234029" y="1781294"/>
            <a:ext cx="3006529" cy="646331"/>
          </a:xfrm>
          <a:prstGeom prst="rect">
            <a:avLst/>
          </a:prstGeom>
        </p:spPr>
        <p:txBody>
          <a:bodyPr wrap="none">
            <a:spAutoFit/>
          </a:bodyPr>
          <a:lstStyle/>
          <a:p>
            <a:r>
              <a:rPr lang="en-US" sz="3600" dirty="0">
                <a:solidFill>
                  <a:schemeClr val="bg1"/>
                </a:solidFill>
              </a:rPr>
              <a:t>Psalm 127:3-5a</a:t>
            </a:r>
          </a:p>
        </p:txBody>
      </p:sp>
      <p:sp>
        <p:nvSpPr>
          <p:cNvPr id="5" name="TextBox 4">
            <a:extLst>
              <a:ext uri="{FF2B5EF4-FFF2-40B4-BE49-F238E27FC236}">
                <a16:creationId xmlns="" xmlns:a16="http://schemas.microsoft.com/office/drawing/2014/main" id="{C4928D38-B770-814B-9E73-3181E8D69A10}"/>
              </a:ext>
            </a:extLst>
          </p:cNvPr>
          <p:cNvSpPr txBox="1"/>
          <p:nvPr/>
        </p:nvSpPr>
        <p:spPr>
          <a:xfrm>
            <a:off x="3606800" y="1386824"/>
            <a:ext cx="8144934" cy="4154984"/>
          </a:xfrm>
          <a:prstGeom prst="rect">
            <a:avLst/>
          </a:prstGeom>
          <a:noFill/>
        </p:spPr>
        <p:txBody>
          <a:bodyPr wrap="square" rtlCol="0">
            <a:spAutoFit/>
          </a:bodyPr>
          <a:lstStyle/>
          <a:p>
            <a:r>
              <a:rPr lang="en-US" sz="4400" dirty="0"/>
              <a:t>Children are a </a:t>
            </a:r>
            <a:r>
              <a:rPr lang="en-US" sz="4400" b="1" dirty="0"/>
              <a:t>gift </a:t>
            </a:r>
            <a:r>
              <a:rPr lang="en-US" sz="4400" dirty="0"/>
              <a:t>from the Lord; they are a </a:t>
            </a:r>
            <a:r>
              <a:rPr lang="en-US" sz="4400" b="1" dirty="0"/>
              <a:t>reward </a:t>
            </a:r>
            <a:r>
              <a:rPr lang="en-US" sz="4400" dirty="0"/>
              <a:t>from him.</a:t>
            </a:r>
          </a:p>
          <a:p>
            <a:r>
              <a:rPr lang="en-US" sz="4400" dirty="0"/>
              <a:t>Children born to a young man are like arrows in a warrior’s hands.</a:t>
            </a:r>
          </a:p>
          <a:p>
            <a:r>
              <a:rPr lang="en-US" sz="4400" dirty="0"/>
              <a:t>How joyful is the man whose quiver is full of them!</a:t>
            </a:r>
          </a:p>
        </p:txBody>
      </p:sp>
    </p:spTree>
    <p:extLst>
      <p:ext uri="{BB962C8B-B14F-4D97-AF65-F5344CB8AC3E}">
        <p14:creationId xmlns:p14="http://schemas.microsoft.com/office/powerpoint/2010/main" val="116617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3563E4-E425-D84D-BE35-1C3D3637668C}"/>
              </a:ext>
            </a:extLst>
          </p:cNvPr>
          <p:cNvSpPr>
            <a:spLocks noGrp="1"/>
          </p:cNvSpPr>
          <p:nvPr>
            <p:ph type="title"/>
          </p:nvPr>
        </p:nvSpPr>
        <p:spPr>
          <a:xfrm>
            <a:off x="252919" y="1123838"/>
            <a:ext cx="2947482" cy="851266"/>
          </a:xfrm>
        </p:spPr>
        <p:txBody>
          <a:bodyPr anchor="t">
            <a:normAutofit/>
          </a:bodyPr>
          <a:lstStyle/>
          <a:p>
            <a:r>
              <a:rPr lang="en-US" sz="4400" dirty="0"/>
              <a:t>Vision:</a:t>
            </a:r>
          </a:p>
        </p:txBody>
      </p:sp>
      <p:sp>
        <p:nvSpPr>
          <p:cNvPr id="4" name="TextBox 3">
            <a:extLst>
              <a:ext uri="{FF2B5EF4-FFF2-40B4-BE49-F238E27FC236}">
                <a16:creationId xmlns="" xmlns:a16="http://schemas.microsoft.com/office/drawing/2014/main" id="{C952F6DB-89D8-684A-B04E-6863AA150619}"/>
              </a:ext>
            </a:extLst>
          </p:cNvPr>
          <p:cNvSpPr txBox="1"/>
          <p:nvPr/>
        </p:nvSpPr>
        <p:spPr>
          <a:xfrm>
            <a:off x="4165600" y="177385"/>
            <a:ext cx="6756400" cy="1446550"/>
          </a:xfrm>
          <a:prstGeom prst="rect">
            <a:avLst/>
          </a:prstGeom>
          <a:noFill/>
        </p:spPr>
        <p:txBody>
          <a:bodyPr wrap="square" rtlCol="0">
            <a:spAutoFit/>
          </a:bodyPr>
          <a:lstStyle/>
          <a:p>
            <a:pPr algn="ctr"/>
            <a:r>
              <a:rPr lang="en-US" sz="4400" dirty="0">
                <a:solidFill>
                  <a:schemeClr val="bg1">
                    <a:lumMod val="50000"/>
                  </a:schemeClr>
                </a:solidFill>
              </a:rPr>
              <a:t>The most important job I could ever do!</a:t>
            </a:r>
          </a:p>
        </p:txBody>
      </p:sp>
      <p:sp>
        <p:nvSpPr>
          <p:cNvPr id="5" name="TextBox 4">
            <a:extLst>
              <a:ext uri="{FF2B5EF4-FFF2-40B4-BE49-F238E27FC236}">
                <a16:creationId xmlns="" xmlns:a16="http://schemas.microsoft.com/office/drawing/2014/main" id="{4F2676B7-898E-E54C-921C-3DE65A1811B9}"/>
              </a:ext>
            </a:extLst>
          </p:cNvPr>
          <p:cNvSpPr txBox="1"/>
          <p:nvPr/>
        </p:nvSpPr>
        <p:spPr>
          <a:xfrm>
            <a:off x="3793067" y="1569758"/>
            <a:ext cx="5181600" cy="769441"/>
          </a:xfrm>
          <a:prstGeom prst="rect">
            <a:avLst/>
          </a:prstGeom>
          <a:noFill/>
        </p:spPr>
        <p:txBody>
          <a:bodyPr wrap="square" rtlCol="0">
            <a:spAutoFit/>
          </a:bodyPr>
          <a:lstStyle/>
          <a:p>
            <a:r>
              <a:rPr lang="en-US" sz="4400" dirty="0">
                <a:solidFill>
                  <a:schemeClr val="bg1">
                    <a:lumMod val="50000"/>
                  </a:schemeClr>
                </a:solidFill>
              </a:rPr>
              <a:t>God’s Point of View:</a:t>
            </a:r>
          </a:p>
        </p:txBody>
      </p:sp>
      <p:sp>
        <p:nvSpPr>
          <p:cNvPr id="6" name="TextBox 5">
            <a:extLst>
              <a:ext uri="{FF2B5EF4-FFF2-40B4-BE49-F238E27FC236}">
                <a16:creationId xmlns="" xmlns:a16="http://schemas.microsoft.com/office/drawing/2014/main" id="{6EAEC9AF-EBA2-5842-A5FA-B86EC5ED2EE5}"/>
              </a:ext>
            </a:extLst>
          </p:cNvPr>
          <p:cNvSpPr txBox="1"/>
          <p:nvPr/>
        </p:nvSpPr>
        <p:spPr>
          <a:xfrm>
            <a:off x="3793067" y="2341374"/>
            <a:ext cx="6756400" cy="769441"/>
          </a:xfrm>
          <a:prstGeom prst="rect">
            <a:avLst/>
          </a:prstGeom>
          <a:noFill/>
        </p:spPr>
        <p:txBody>
          <a:bodyPr wrap="square" rtlCol="0">
            <a:spAutoFit/>
          </a:bodyPr>
          <a:lstStyle/>
          <a:p>
            <a:r>
              <a:rPr lang="en-US" sz="4400" dirty="0">
                <a:solidFill>
                  <a:schemeClr val="bg1">
                    <a:lumMod val="50000"/>
                  </a:schemeClr>
                </a:solidFill>
              </a:rPr>
              <a:t>Children are gifts &amp; rewards</a:t>
            </a:r>
          </a:p>
        </p:txBody>
      </p:sp>
      <p:sp>
        <p:nvSpPr>
          <p:cNvPr id="8" name="Title 1">
            <a:extLst>
              <a:ext uri="{FF2B5EF4-FFF2-40B4-BE49-F238E27FC236}">
                <a16:creationId xmlns="" xmlns:a16="http://schemas.microsoft.com/office/drawing/2014/main" id="{80EC636B-7F57-D443-80F8-03EEE733AD3C}"/>
              </a:ext>
            </a:extLst>
          </p:cNvPr>
          <p:cNvSpPr txBox="1">
            <a:spLocks/>
          </p:cNvSpPr>
          <p:nvPr/>
        </p:nvSpPr>
        <p:spPr>
          <a:xfrm>
            <a:off x="252919" y="2945551"/>
            <a:ext cx="2947482" cy="16264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dirty="0"/>
              <a:t>What parenting is</a:t>
            </a:r>
          </a:p>
        </p:txBody>
      </p:sp>
      <p:sp>
        <p:nvSpPr>
          <p:cNvPr id="7" name="TextBox 6">
            <a:extLst>
              <a:ext uri="{FF2B5EF4-FFF2-40B4-BE49-F238E27FC236}">
                <a16:creationId xmlns="" xmlns:a16="http://schemas.microsoft.com/office/drawing/2014/main" id="{284EB87C-DE7F-6449-8A4E-8FD4F7163BF3}"/>
              </a:ext>
            </a:extLst>
          </p:cNvPr>
          <p:cNvSpPr txBox="1"/>
          <p:nvPr/>
        </p:nvSpPr>
        <p:spPr>
          <a:xfrm>
            <a:off x="4436534" y="3037138"/>
            <a:ext cx="3894666" cy="769441"/>
          </a:xfrm>
          <a:prstGeom prst="rect">
            <a:avLst/>
          </a:prstGeom>
          <a:noFill/>
        </p:spPr>
        <p:txBody>
          <a:bodyPr wrap="square" rtlCol="0">
            <a:spAutoFit/>
          </a:bodyPr>
          <a:lstStyle/>
          <a:p>
            <a:r>
              <a:rPr lang="en-US" sz="4400" dirty="0">
                <a:solidFill>
                  <a:schemeClr val="bg1">
                    <a:lumMod val="50000"/>
                  </a:schemeClr>
                </a:solidFill>
              </a:rPr>
              <a:t>Important role</a:t>
            </a:r>
          </a:p>
        </p:txBody>
      </p:sp>
    </p:spTree>
    <p:extLst>
      <p:ext uri="{BB962C8B-B14F-4D97-AF65-F5344CB8AC3E}">
        <p14:creationId xmlns:p14="http://schemas.microsoft.com/office/powerpoint/2010/main" val="164548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234029" y="1781294"/>
            <a:ext cx="2847254" cy="1200329"/>
          </a:xfrm>
          <a:prstGeom prst="rect">
            <a:avLst/>
          </a:prstGeom>
        </p:spPr>
        <p:txBody>
          <a:bodyPr wrap="none">
            <a:spAutoFit/>
          </a:bodyPr>
          <a:lstStyle/>
          <a:p>
            <a:r>
              <a:rPr lang="en-US" sz="3600" dirty="0">
                <a:solidFill>
                  <a:schemeClr val="bg1"/>
                </a:solidFill>
              </a:rPr>
              <a:t>Deuteronomy</a:t>
            </a:r>
          </a:p>
          <a:p>
            <a:pPr algn="ctr"/>
            <a:r>
              <a:rPr lang="en-US" sz="3600" dirty="0">
                <a:solidFill>
                  <a:schemeClr val="bg1"/>
                </a:solidFill>
              </a:rPr>
              <a:t>6:5-7</a:t>
            </a:r>
          </a:p>
        </p:txBody>
      </p:sp>
      <p:sp>
        <p:nvSpPr>
          <p:cNvPr id="6" name="TextBox 5">
            <a:extLst>
              <a:ext uri="{FF2B5EF4-FFF2-40B4-BE49-F238E27FC236}">
                <a16:creationId xmlns="" xmlns:a16="http://schemas.microsoft.com/office/drawing/2014/main" id="{2E001143-89B6-AE4E-98CF-D8427160C1C9}"/>
              </a:ext>
            </a:extLst>
          </p:cNvPr>
          <p:cNvSpPr txBox="1"/>
          <p:nvPr/>
        </p:nvSpPr>
        <p:spPr>
          <a:xfrm>
            <a:off x="3542114" y="1085446"/>
            <a:ext cx="8144934" cy="5078313"/>
          </a:xfrm>
          <a:prstGeom prst="rect">
            <a:avLst/>
          </a:prstGeom>
          <a:noFill/>
        </p:spPr>
        <p:txBody>
          <a:bodyPr wrap="square" rtlCol="0">
            <a:spAutoFit/>
          </a:bodyPr>
          <a:lstStyle/>
          <a:p>
            <a:r>
              <a:rPr lang="en-US" sz="3600" dirty="0"/>
              <a:t>“﻿﻿You shall love the </a:t>
            </a:r>
            <a:r>
              <a:rPr lang="en-US" sz="3600" cap="small" dirty="0"/>
              <a:t>Lord</a:t>
            </a:r>
            <a:r>
              <a:rPr lang="en-US" sz="3600" dirty="0"/>
              <a:t> your God ﻿ ﻿with all your heart and with all your soul and with all your might. These words, which I am commanding you today, shall be on your heart.   You shall teach them diligently to your sons and shall talk of them when you sit in your house and when you walk by the way and when you lie down and when you rise up.</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Tree>
    <p:extLst>
      <p:ext uri="{BB962C8B-B14F-4D97-AF65-F5344CB8AC3E}">
        <p14:creationId xmlns:p14="http://schemas.microsoft.com/office/powerpoint/2010/main" val="104559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234029" y="1781294"/>
            <a:ext cx="2847254" cy="1200329"/>
          </a:xfrm>
          <a:prstGeom prst="rect">
            <a:avLst/>
          </a:prstGeom>
        </p:spPr>
        <p:txBody>
          <a:bodyPr wrap="none">
            <a:spAutoFit/>
          </a:bodyPr>
          <a:lstStyle/>
          <a:p>
            <a:r>
              <a:rPr lang="en-US" sz="3600" dirty="0">
                <a:solidFill>
                  <a:schemeClr val="bg1"/>
                </a:solidFill>
              </a:rPr>
              <a:t>Deuteronomy</a:t>
            </a:r>
          </a:p>
          <a:p>
            <a:pPr algn="ctr"/>
            <a:r>
              <a:rPr lang="en-US" sz="3600" dirty="0">
                <a:solidFill>
                  <a:schemeClr val="bg1"/>
                </a:solidFill>
              </a:rPr>
              <a:t>6:5-7</a:t>
            </a:r>
          </a:p>
        </p:txBody>
      </p:sp>
      <p:sp>
        <p:nvSpPr>
          <p:cNvPr id="6" name="TextBox 5">
            <a:extLst>
              <a:ext uri="{FF2B5EF4-FFF2-40B4-BE49-F238E27FC236}">
                <a16:creationId xmlns="" xmlns:a16="http://schemas.microsoft.com/office/drawing/2014/main" id="{2E001143-89B6-AE4E-98CF-D8427160C1C9}"/>
              </a:ext>
            </a:extLst>
          </p:cNvPr>
          <p:cNvSpPr txBox="1"/>
          <p:nvPr/>
        </p:nvSpPr>
        <p:spPr>
          <a:xfrm>
            <a:off x="3542114" y="1085446"/>
            <a:ext cx="8144934" cy="5078313"/>
          </a:xfrm>
          <a:prstGeom prst="rect">
            <a:avLst/>
          </a:prstGeom>
          <a:noFill/>
        </p:spPr>
        <p:txBody>
          <a:bodyPr wrap="square" rtlCol="0">
            <a:spAutoFit/>
          </a:bodyPr>
          <a:lstStyle/>
          <a:p>
            <a:r>
              <a:rPr lang="en-US" sz="3600" dirty="0"/>
              <a:t>“﻿﻿You shall love the </a:t>
            </a:r>
            <a:r>
              <a:rPr lang="en-US" sz="3600" cap="small" dirty="0"/>
              <a:t>Lord</a:t>
            </a:r>
            <a:r>
              <a:rPr lang="en-US" sz="3600" dirty="0"/>
              <a:t> your God ﻿ ﻿with all your heart and with all your soul and with all your might. These words, which I am commanding you today, shall be on your heart.   </a:t>
            </a:r>
            <a:r>
              <a:rPr lang="en-US" sz="3600" b="1" dirty="0"/>
              <a:t>You shall teach them diligently to your sons and shall talk of them when you sit in your house and when you walk by the way and when you lie down and when you rise up.</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Tree>
    <p:extLst>
      <p:ext uri="{BB962C8B-B14F-4D97-AF65-F5344CB8AC3E}">
        <p14:creationId xmlns:p14="http://schemas.microsoft.com/office/powerpoint/2010/main" val="150638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589170" cy="646331"/>
          </a:xfrm>
          <a:prstGeom prst="rect">
            <a:avLst/>
          </a:prstGeom>
        </p:spPr>
        <p:txBody>
          <a:bodyPr wrap="none">
            <a:spAutoFit/>
          </a:bodyPr>
          <a:lstStyle/>
          <a:p>
            <a:r>
              <a:rPr lang="en-US" sz="3600" dirty="0">
                <a:solidFill>
                  <a:schemeClr val="bg1"/>
                </a:solidFill>
              </a:rPr>
              <a:t>Psalm 78:4-7</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
        <p:nvSpPr>
          <p:cNvPr id="5" name="TextBox 4">
            <a:extLst>
              <a:ext uri="{FF2B5EF4-FFF2-40B4-BE49-F238E27FC236}">
                <a16:creationId xmlns="" xmlns:a16="http://schemas.microsoft.com/office/drawing/2014/main" id="{5E4E9310-C038-5A47-84AA-1F382446A5B1}"/>
              </a:ext>
            </a:extLst>
          </p:cNvPr>
          <p:cNvSpPr txBox="1"/>
          <p:nvPr/>
        </p:nvSpPr>
        <p:spPr>
          <a:xfrm>
            <a:off x="3615266" y="750242"/>
            <a:ext cx="8144934" cy="6001643"/>
          </a:xfrm>
          <a:prstGeom prst="rect">
            <a:avLst/>
          </a:prstGeom>
          <a:noFill/>
        </p:spPr>
        <p:txBody>
          <a:bodyPr wrap="square" rtlCol="0">
            <a:spAutoFit/>
          </a:bodyPr>
          <a:lstStyle/>
          <a:p>
            <a:r>
              <a:rPr lang="en-US" sz="3200" b="1" baseline="30000" dirty="0"/>
              <a:t>4 </a:t>
            </a:r>
            <a:r>
              <a:rPr lang="en-US" sz="3200" dirty="0"/>
              <a:t>We will not hide these truths from our children; we will tell the next generation</a:t>
            </a:r>
            <a:br>
              <a:rPr lang="en-US" sz="3200" dirty="0"/>
            </a:br>
            <a:r>
              <a:rPr lang="en-US" sz="3200" dirty="0"/>
              <a:t>about the glorious deeds of the </a:t>
            </a:r>
            <a:r>
              <a:rPr lang="en-US" sz="3200" cap="small" dirty="0"/>
              <a:t>Lord</a:t>
            </a:r>
            <a:r>
              <a:rPr lang="en-US" sz="3200" dirty="0"/>
              <a:t>, about his power and his mighty wonders. </a:t>
            </a:r>
          </a:p>
          <a:p>
            <a:r>
              <a:rPr lang="en-US" sz="3200" baseline="30000" dirty="0"/>
              <a:t>5</a:t>
            </a:r>
            <a:r>
              <a:rPr lang="en-US" sz="3200" dirty="0"/>
              <a:t>…Which He commanded our fathers that they should teach them to their children, that the generation to come might know, </a:t>
            </a:r>
            <a:r>
              <a:rPr lang="en-US" sz="3200" i="1" dirty="0"/>
              <a:t>even </a:t>
            </a:r>
            <a:r>
              <a:rPr lang="en-US" sz="3200" dirty="0"/>
              <a:t>the children </a:t>
            </a:r>
            <a:r>
              <a:rPr lang="en-US" sz="3200" i="1" dirty="0"/>
              <a:t>yet </a:t>
            </a:r>
            <a:r>
              <a:rPr lang="en-US" sz="3200" dirty="0"/>
              <a:t>to be born, that they may arise and tell them to their children, that they should put their confidence in God and not forget the works of God, but keep His commandments, </a:t>
            </a:r>
          </a:p>
          <a:p>
            <a:endParaRPr lang="en-US" sz="3200" dirty="0"/>
          </a:p>
        </p:txBody>
      </p:sp>
    </p:spTree>
    <p:extLst>
      <p:ext uri="{BB962C8B-B14F-4D97-AF65-F5344CB8AC3E}">
        <p14:creationId xmlns:p14="http://schemas.microsoft.com/office/powerpoint/2010/main" val="145301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589170" cy="646331"/>
          </a:xfrm>
          <a:prstGeom prst="rect">
            <a:avLst/>
          </a:prstGeom>
        </p:spPr>
        <p:txBody>
          <a:bodyPr wrap="none">
            <a:spAutoFit/>
          </a:bodyPr>
          <a:lstStyle/>
          <a:p>
            <a:r>
              <a:rPr lang="en-US" sz="3600" dirty="0">
                <a:solidFill>
                  <a:schemeClr val="bg1"/>
                </a:solidFill>
              </a:rPr>
              <a:t>Psalm 78:4-7</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
        <p:nvSpPr>
          <p:cNvPr id="5" name="TextBox 4">
            <a:extLst>
              <a:ext uri="{FF2B5EF4-FFF2-40B4-BE49-F238E27FC236}">
                <a16:creationId xmlns="" xmlns:a16="http://schemas.microsoft.com/office/drawing/2014/main" id="{5E4E9310-C038-5A47-84AA-1F382446A5B1}"/>
              </a:ext>
            </a:extLst>
          </p:cNvPr>
          <p:cNvSpPr txBox="1"/>
          <p:nvPr/>
        </p:nvSpPr>
        <p:spPr>
          <a:xfrm>
            <a:off x="3564466" y="750242"/>
            <a:ext cx="8144934" cy="6001643"/>
          </a:xfrm>
          <a:prstGeom prst="rect">
            <a:avLst/>
          </a:prstGeom>
          <a:noFill/>
        </p:spPr>
        <p:txBody>
          <a:bodyPr wrap="square" rtlCol="0">
            <a:spAutoFit/>
          </a:bodyPr>
          <a:lstStyle/>
          <a:p>
            <a:r>
              <a:rPr lang="en-US" sz="3200" b="1" baseline="30000" dirty="0"/>
              <a:t>4 </a:t>
            </a:r>
            <a:r>
              <a:rPr lang="en-US" sz="3200" dirty="0"/>
              <a:t>We will not hide these truths from our children; </a:t>
            </a:r>
            <a:r>
              <a:rPr lang="en-US" sz="3200" b="1" dirty="0"/>
              <a:t>we will tell the next generation</a:t>
            </a:r>
            <a:br>
              <a:rPr lang="en-US" sz="3200" b="1" dirty="0"/>
            </a:br>
            <a:r>
              <a:rPr lang="en-US" sz="3200" b="1" dirty="0"/>
              <a:t>about the glorious deeds of the </a:t>
            </a:r>
            <a:r>
              <a:rPr lang="en-US" sz="3200" b="1" cap="small" dirty="0"/>
              <a:t>Lord</a:t>
            </a:r>
            <a:r>
              <a:rPr lang="en-US" sz="3200" b="1" dirty="0"/>
              <a:t>, about his power and his mighty wonders. </a:t>
            </a:r>
          </a:p>
          <a:p>
            <a:r>
              <a:rPr lang="en-US" sz="3200" baseline="30000" dirty="0"/>
              <a:t>5</a:t>
            </a:r>
            <a:r>
              <a:rPr lang="en-US" sz="3200" dirty="0"/>
              <a:t>…Which He commanded our fathers that they should teach them to their children, that the generation to come might know, </a:t>
            </a:r>
            <a:r>
              <a:rPr lang="en-US" sz="3200" i="1" dirty="0"/>
              <a:t>even </a:t>
            </a:r>
            <a:r>
              <a:rPr lang="en-US" sz="3200" dirty="0"/>
              <a:t>the children </a:t>
            </a:r>
            <a:r>
              <a:rPr lang="en-US" sz="3200" i="1" dirty="0"/>
              <a:t>yet </a:t>
            </a:r>
            <a:r>
              <a:rPr lang="en-US" sz="3200" dirty="0"/>
              <a:t>to be born, that they may arise and tell them to their children, that they should put their confidence in God and not forget the works of God, but keep His commandments, </a:t>
            </a:r>
          </a:p>
          <a:p>
            <a:endParaRPr lang="en-US" sz="3200" dirty="0"/>
          </a:p>
        </p:txBody>
      </p:sp>
    </p:spTree>
    <p:extLst>
      <p:ext uri="{BB962C8B-B14F-4D97-AF65-F5344CB8AC3E}">
        <p14:creationId xmlns:p14="http://schemas.microsoft.com/office/powerpoint/2010/main" val="321517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589170" cy="646331"/>
          </a:xfrm>
          <a:prstGeom prst="rect">
            <a:avLst/>
          </a:prstGeom>
        </p:spPr>
        <p:txBody>
          <a:bodyPr wrap="none">
            <a:spAutoFit/>
          </a:bodyPr>
          <a:lstStyle/>
          <a:p>
            <a:r>
              <a:rPr lang="en-US" sz="3600" dirty="0">
                <a:solidFill>
                  <a:schemeClr val="bg1"/>
                </a:solidFill>
              </a:rPr>
              <a:t>Psalm 78:4-7</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
        <p:nvSpPr>
          <p:cNvPr id="5" name="TextBox 4">
            <a:extLst>
              <a:ext uri="{FF2B5EF4-FFF2-40B4-BE49-F238E27FC236}">
                <a16:creationId xmlns="" xmlns:a16="http://schemas.microsoft.com/office/drawing/2014/main" id="{5E4E9310-C038-5A47-84AA-1F382446A5B1}"/>
              </a:ext>
            </a:extLst>
          </p:cNvPr>
          <p:cNvSpPr txBox="1"/>
          <p:nvPr/>
        </p:nvSpPr>
        <p:spPr>
          <a:xfrm>
            <a:off x="3513666" y="750242"/>
            <a:ext cx="8348134" cy="6001643"/>
          </a:xfrm>
          <a:prstGeom prst="rect">
            <a:avLst/>
          </a:prstGeom>
          <a:noFill/>
        </p:spPr>
        <p:txBody>
          <a:bodyPr wrap="square" rtlCol="0">
            <a:spAutoFit/>
          </a:bodyPr>
          <a:lstStyle/>
          <a:p>
            <a:r>
              <a:rPr lang="en-US" sz="3200" b="1" baseline="30000" dirty="0"/>
              <a:t>4 </a:t>
            </a:r>
            <a:r>
              <a:rPr lang="en-US" sz="3200" dirty="0"/>
              <a:t>We will not hide these truths from our children; we will tell the next generation</a:t>
            </a:r>
            <a:br>
              <a:rPr lang="en-US" sz="3200" dirty="0"/>
            </a:br>
            <a:r>
              <a:rPr lang="en-US" sz="3200" dirty="0"/>
              <a:t>about the glorious deeds of the </a:t>
            </a:r>
            <a:r>
              <a:rPr lang="en-US" sz="3200" cap="small" dirty="0"/>
              <a:t>Lord</a:t>
            </a:r>
            <a:r>
              <a:rPr lang="en-US" sz="3200" dirty="0"/>
              <a:t>, about his power and his mighty wonders. </a:t>
            </a:r>
          </a:p>
          <a:p>
            <a:r>
              <a:rPr lang="en-US" sz="3200" baseline="30000" dirty="0"/>
              <a:t>5</a:t>
            </a:r>
            <a:r>
              <a:rPr lang="en-US" sz="3200" b="1" dirty="0"/>
              <a:t>…Which He commanded our fathers that they should teach them to their children, that the generation to come might know, </a:t>
            </a:r>
            <a:r>
              <a:rPr lang="en-US" sz="3200" b="1" i="1" dirty="0"/>
              <a:t>even </a:t>
            </a:r>
            <a:r>
              <a:rPr lang="en-US" sz="3200" b="1" dirty="0"/>
              <a:t>the children </a:t>
            </a:r>
            <a:r>
              <a:rPr lang="en-US" sz="3200" b="1" i="1" dirty="0"/>
              <a:t>yet </a:t>
            </a:r>
            <a:r>
              <a:rPr lang="en-US" sz="3200" b="1" dirty="0"/>
              <a:t>to be born, that they may arise and tell them to their children</a:t>
            </a:r>
            <a:r>
              <a:rPr lang="en-US" sz="3200" dirty="0"/>
              <a:t>, that they should put their confidence in God and not forget the works of God, but keep His commandments, </a:t>
            </a:r>
          </a:p>
          <a:p>
            <a:endParaRPr lang="en-US" sz="3200" dirty="0"/>
          </a:p>
        </p:txBody>
      </p:sp>
    </p:spTree>
    <p:extLst>
      <p:ext uri="{BB962C8B-B14F-4D97-AF65-F5344CB8AC3E}">
        <p14:creationId xmlns:p14="http://schemas.microsoft.com/office/powerpoint/2010/main" val="791236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589170" cy="646331"/>
          </a:xfrm>
          <a:prstGeom prst="rect">
            <a:avLst/>
          </a:prstGeom>
        </p:spPr>
        <p:txBody>
          <a:bodyPr wrap="none">
            <a:spAutoFit/>
          </a:bodyPr>
          <a:lstStyle/>
          <a:p>
            <a:r>
              <a:rPr lang="en-US" sz="3600" dirty="0">
                <a:solidFill>
                  <a:schemeClr val="bg1"/>
                </a:solidFill>
              </a:rPr>
              <a:t>Psalm 78:4-7</a:t>
            </a:r>
          </a:p>
        </p:txBody>
      </p:sp>
      <p:pic>
        <p:nvPicPr>
          <p:cNvPr id="2" name="Picture 1">
            <a:extLst>
              <a:ext uri="{FF2B5EF4-FFF2-40B4-BE49-F238E27FC236}">
                <a16:creationId xmlns="" xmlns:a16="http://schemas.microsoft.com/office/drawing/2014/main" id="{516D2959-4D1B-F943-91D0-B3DB8B98CEBE}"/>
              </a:ext>
            </a:extLst>
          </p:cNvPr>
          <p:cNvPicPr>
            <a:picLocks noChangeAspect="1"/>
          </p:cNvPicPr>
          <p:nvPr/>
        </p:nvPicPr>
        <p:blipFill>
          <a:blip r:embed="rId2"/>
          <a:stretch>
            <a:fillRect/>
          </a:stretch>
        </p:blipFill>
        <p:spPr>
          <a:xfrm>
            <a:off x="640343" y="3624602"/>
            <a:ext cx="2440940" cy="1425509"/>
          </a:xfrm>
          <a:prstGeom prst="rect">
            <a:avLst/>
          </a:prstGeom>
        </p:spPr>
      </p:pic>
      <p:sp>
        <p:nvSpPr>
          <p:cNvPr id="5" name="TextBox 4">
            <a:extLst>
              <a:ext uri="{FF2B5EF4-FFF2-40B4-BE49-F238E27FC236}">
                <a16:creationId xmlns="" xmlns:a16="http://schemas.microsoft.com/office/drawing/2014/main" id="{5E4E9310-C038-5A47-84AA-1F382446A5B1}"/>
              </a:ext>
            </a:extLst>
          </p:cNvPr>
          <p:cNvSpPr txBox="1"/>
          <p:nvPr/>
        </p:nvSpPr>
        <p:spPr>
          <a:xfrm>
            <a:off x="3564466" y="750242"/>
            <a:ext cx="8297334" cy="6001643"/>
          </a:xfrm>
          <a:prstGeom prst="rect">
            <a:avLst/>
          </a:prstGeom>
          <a:noFill/>
        </p:spPr>
        <p:txBody>
          <a:bodyPr wrap="square" rtlCol="0">
            <a:spAutoFit/>
          </a:bodyPr>
          <a:lstStyle/>
          <a:p>
            <a:r>
              <a:rPr lang="en-US" sz="3200" b="1" baseline="30000" dirty="0"/>
              <a:t>4 </a:t>
            </a:r>
            <a:r>
              <a:rPr lang="en-US" sz="3200" dirty="0"/>
              <a:t>We will not hide these truths from our children; we will tell the next generation</a:t>
            </a:r>
            <a:br>
              <a:rPr lang="en-US" sz="3200" dirty="0"/>
            </a:br>
            <a:r>
              <a:rPr lang="en-US" sz="3200" dirty="0"/>
              <a:t>about the glorious deeds of the </a:t>
            </a:r>
            <a:r>
              <a:rPr lang="en-US" sz="3200" cap="small" dirty="0"/>
              <a:t>Lord</a:t>
            </a:r>
            <a:r>
              <a:rPr lang="en-US" sz="3200" dirty="0"/>
              <a:t>, about his power and his mighty wonders. </a:t>
            </a:r>
          </a:p>
          <a:p>
            <a:r>
              <a:rPr lang="en-US" sz="3200" baseline="30000" dirty="0"/>
              <a:t>5</a:t>
            </a:r>
            <a:r>
              <a:rPr lang="en-US" sz="3200" dirty="0"/>
              <a:t>…Which He commanded our fathers that they should teach them to their children, that the generation to come might know, </a:t>
            </a:r>
            <a:r>
              <a:rPr lang="en-US" sz="3200" i="1" dirty="0"/>
              <a:t>even </a:t>
            </a:r>
            <a:r>
              <a:rPr lang="en-US" sz="3200" dirty="0"/>
              <a:t>the children </a:t>
            </a:r>
            <a:r>
              <a:rPr lang="en-US" sz="3200" i="1" dirty="0"/>
              <a:t>yet </a:t>
            </a:r>
            <a:r>
              <a:rPr lang="en-US" sz="3200" dirty="0"/>
              <a:t>to be born, that they may arise and tell them to their children, </a:t>
            </a:r>
            <a:r>
              <a:rPr lang="en-US" sz="3200" b="1" dirty="0"/>
              <a:t>that they should put their confidence in God and not forget the works of God, but keep His commandments, </a:t>
            </a:r>
          </a:p>
          <a:p>
            <a:endParaRPr lang="en-US" sz="3200" dirty="0"/>
          </a:p>
        </p:txBody>
      </p:sp>
    </p:spTree>
    <p:extLst>
      <p:ext uri="{BB962C8B-B14F-4D97-AF65-F5344CB8AC3E}">
        <p14:creationId xmlns:p14="http://schemas.microsoft.com/office/powerpoint/2010/main" val="2493865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088D6B-B985-6247-A489-BEB0B7FBD771}"/>
              </a:ext>
            </a:extLst>
          </p:cNvPr>
          <p:cNvSpPr>
            <a:spLocks noGrp="1"/>
          </p:cNvSpPr>
          <p:nvPr>
            <p:ph type="title"/>
          </p:nvPr>
        </p:nvSpPr>
        <p:spPr>
          <a:xfrm>
            <a:off x="260867" y="1286933"/>
            <a:ext cx="2834640" cy="980440"/>
          </a:xfrm>
        </p:spPr>
        <p:txBody>
          <a:bodyPr/>
          <a:lstStyle/>
          <a:p>
            <a:r>
              <a:rPr lang="en-US" dirty="0"/>
              <a:t>Cindy’s background</a:t>
            </a:r>
          </a:p>
        </p:txBody>
      </p:sp>
      <p:sp>
        <p:nvSpPr>
          <p:cNvPr id="4" name="Text Placeholder 3">
            <a:extLst>
              <a:ext uri="{FF2B5EF4-FFF2-40B4-BE49-F238E27FC236}">
                <a16:creationId xmlns="" xmlns:a16="http://schemas.microsoft.com/office/drawing/2014/main" id="{8CB82762-D256-A74D-8455-438C39B2274C}"/>
              </a:ext>
            </a:extLst>
          </p:cNvPr>
          <p:cNvSpPr>
            <a:spLocks noGrp="1"/>
          </p:cNvSpPr>
          <p:nvPr>
            <p:ph type="body" sz="half" idx="2"/>
          </p:nvPr>
        </p:nvSpPr>
        <p:spPr>
          <a:xfrm>
            <a:off x="260867" y="2697637"/>
            <a:ext cx="2514464" cy="2761827"/>
          </a:xfrm>
        </p:spPr>
        <p:txBody>
          <a:bodyPr>
            <a:normAutofit/>
          </a:bodyPr>
          <a:lstStyle/>
          <a:p>
            <a:r>
              <a:rPr lang="en-US" sz="2800" dirty="0"/>
              <a:t>Not a Christian  home</a:t>
            </a:r>
          </a:p>
          <a:p>
            <a:r>
              <a:rPr lang="en-US" sz="2800" dirty="0"/>
              <a:t>Abuse</a:t>
            </a:r>
          </a:p>
          <a:p>
            <a:r>
              <a:rPr lang="en-US" sz="2800" dirty="0"/>
              <a:t>Divorced </a:t>
            </a:r>
          </a:p>
          <a:p>
            <a:r>
              <a:rPr lang="en-US" sz="2800" dirty="0"/>
              <a:t>Single Parent </a:t>
            </a:r>
          </a:p>
        </p:txBody>
      </p:sp>
      <p:pic>
        <p:nvPicPr>
          <p:cNvPr id="5" name="image.png" descr="image.png">
            <a:extLst>
              <a:ext uri="{FF2B5EF4-FFF2-40B4-BE49-F238E27FC236}">
                <a16:creationId xmlns="" xmlns:a16="http://schemas.microsoft.com/office/drawing/2014/main" id="{3BC71038-884D-5C4E-ACB4-E8C6A79197F3}"/>
              </a:ext>
            </a:extLst>
          </p:cNvPr>
          <p:cNvPicPr>
            <a:picLocks noGrp="1"/>
          </p:cNvPicPr>
          <p:nvPr>
            <p:ph type="pic" idx="1"/>
          </p:nvPr>
        </p:nvPicPr>
        <p:blipFill rotWithShape="1">
          <a:blip r:embed="rId2">
            <a:extLst/>
          </a:blip>
          <a:srcRect t="6208" r="30307" b="6208"/>
          <a:stretch/>
        </p:blipFill>
        <p:spPr>
          <a:xfrm>
            <a:off x="5776842" y="897443"/>
            <a:ext cx="6079082" cy="5330952"/>
          </a:xfrm>
          <a:prstGeom prst="rect">
            <a:avLst/>
          </a:prstGeom>
          <a:ln w="12700">
            <a:miter lim="400000"/>
          </a:ln>
        </p:spPr>
      </p:pic>
      <p:pic>
        <p:nvPicPr>
          <p:cNvPr id="7" name="Picture 6">
            <a:extLst>
              <a:ext uri="{FF2B5EF4-FFF2-40B4-BE49-F238E27FC236}">
                <a16:creationId xmlns="" xmlns:a16="http://schemas.microsoft.com/office/drawing/2014/main" id="{FF1239EF-1D98-B743-9CCD-6822840D2985}"/>
              </a:ext>
            </a:extLst>
          </p:cNvPr>
          <p:cNvPicPr>
            <a:picLocks noChangeAspect="1"/>
          </p:cNvPicPr>
          <p:nvPr/>
        </p:nvPicPr>
        <p:blipFill rotWithShape="1">
          <a:blip r:embed="rId3"/>
          <a:srcRect r="49558"/>
          <a:stretch/>
        </p:blipFill>
        <p:spPr>
          <a:xfrm>
            <a:off x="3426142" y="1412374"/>
            <a:ext cx="3254349" cy="4301090"/>
          </a:xfrm>
          <a:prstGeom prst="rect">
            <a:avLst/>
          </a:prstGeom>
        </p:spPr>
      </p:pic>
    </p:spTree>
    <p:extLst>
      <p:ext uri="{BB962C8B-B14F-4D97-AF65-F5344CB8AC3E}">
        <p14:creationId xmlns:p14="http://schemas.microsoft.com/office/powerpoint/2010/main" val="53247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Andrew Murray</a:t>
            </a:r>
          </a:p>
        </p:txBody>
      </p:sp>
      <p:pic>
        <p:nvPicPr>
          <p:cNvPr id="3" name="Picture 2">
            <a:extLst>
              <a:ext uri="{FF2B5EF4-FFF2-40B4-BE49-F238E27FC236}">
                <a16:creationId xmlns="" xmlns:a16="http://schemas.microsoft.com/office/drawing/2014/main" id="{8798AA37-5086-CC44-829D-2BFB09A8DBC8}"/>
              </a:ext>
            </a:extLst>
          </p:cNvPr>
          <p:cNvPicPr>
            <a:picLocks noChangeAspect="1"/>
          </p:cNvPicPr>
          <p:nvPr/>
        </p:nvPicPr>
        <p:blipFill>
          <a:blip r:embed="rId2"/>
          <a:stretch>
            <a:fillRect/>
          </a:stretch>
        </p:blipFill>
        <p:spPr>
          <a:xfrm>
            <a:off x="673454" y="1123836"/>
            <a:ext cx="1968145" cy="3280241"/>
          </a:xfrm>
          <a:prstGeom prst="rect">
            <a:avLst/>
          </a:prstGeom>
          <a:ln>
            <a:solidFill>
              <a:schemeClr val="bg1"/>
            </a:solidFill>
          </a:ln>
        </p:spPr>
      </p:pic>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128933" cy="3785652"/>
          </a:xfrm>
          <a:prstGeom prst="rect">
            <a:avLst/>
          </a:prstGeom>
          <a:noFill/>
        </p:spPr>
        <p:txBody>
          <a:bodyPr wrap="square" rtlCol="0">
            <a:spAutoFit/>
          </a:bodyPr>
          <a:lstStyle/>
          <a:p>
            <a:r>
              <a:rPr lang="en-US" sz="4000" dirty="0"/>
              <a:t>It was God’s plan for the family with its love and its training of the children to reflect the fellowship of God’s home and the love of the Father in heaven (Murray 12).</a:t>
            </a:r>
          </a:p>
        </p:txBody>
      </p:sp>
    </p:spTree>
    <p:extLst>
      <p:ext uri="{BB962C8B-B14F-4D97-AF65-F5344CB8AC3E}">
        <p14:creationId xmlns:p14="http://schemas.microsoft.com/office/powerpoint/2010/main" val="393517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Andrew Murray</a:t>
            </a:r>
          </a:p>
        </p:txBody>
      </p:sp>
      <p:pic>
        <p:nvPicPr>
          <p:cNvPr id="3" name="Picture 2">
            <a:extLst>
              <a:ext uri="{FF2B5EF4-FFF2-40B4-BE49-F238E27FC236}">
                <a16:creationId xmlns="" xmlns:a16="http://schemas.microsoft.com/office/drawing/2014/main" id="{8798AA37-5086-CC44-829D-2BFB09A8DBC8}"/>
              </a:ext>
            </a:extLst>
          </p:cNvPr>
          <p:cNvPicPr>
            <a:picLocks noChangeAspect="1"/>
          </p:cNvPicPr>
          <p:nvPr/>
        </p:nvPicPr>
        <p:blipFill>
          <a:blip r:embed="rId2"/>
          <a:stretch>
            <a:fillRect/>
          </a:stretch>
        </p:blipFill>
        <p:spPr>
          <a:xfrm>
            <a:off x="673454" y="1123836"/>
            <a:ext cx="1968145" cy="3280241"/>
          </a:xfrm>
          <a:prstGeom prst="rect">
            <a:avLst/>
          </a:prstGeom>
          <a:ln>
            <a:solidFill>
              <a:schemeClr val="bg1"/>
            </a:solidFill>
          </a:ln>
        </p:spPr>
      </p:pic>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128933" cy="3785652"/>
          </a:xfrm>
          <a:prstGeom prst="rect">
            <a:avLst/>
          </a:prstGeom>
          <a:noFill/>
        </p:spPr>
        <p:txBody>
          <a:bodyPr wrap="square" rtlCol="0">
            <a:spAutoFit/>
          </a:bodyPr>
          <a:lstStyle/>
          <a:p>
            <a:r>
              <a:rPr lang="en-US" sz="4000" dirty="0"/>
              <a:t>It was God’s plan for the family with its love and its training of the children </a:t>
            </a:r>
            <a:r>
              <a:rPr lang="en-US" sz="4000" b="1" dirty="0"/>
              <a:t>to reflect the fellowship of God’s home and the love of the Father in heaven </a:t>
            </a:r>
            <a:r>
              <a:rPr lang="en-US" sz="4000" dirty="0"/>
              <a:t>(Murray 12).</a:t>
            </a:r>
          </a:p>
        </p:txBody>
      </p:sp>
      <p:sp>
        <p:nvSpPr>
          <p:cNvPr id="5" name="TextBox 4">
            <a:extLst>
              <a:ext uri="{FF2B5EF4-FFF2-40B4-BE49-F238E27FC236}">
                <a16:creationId xmlns="" xmlns:a16="http://schemas.microsoft.com/office/drawing/2014/main" id="{BD9B6B9B-D521-4745-BEF1-ADA6114400BD}"/>
              </a:ext>
            </a:extLst>
          </p:cNvPr>
          <p:cNvSpPr txBox="1"/>
          <p:nvPr/>
        </p:nvSpPr>
        <p:spPr>
          <a:xfrm>
            <a:off x="5215466" y="4588933"/>
            <a:ext cx="5842000" cy="1754326"/>
          </a:xfrm>
          <a:prstGeom prst="rect">
            <a:avLst/>
          </a:prstGeom>
          <a:solidFill>
            <a:schemeClr val="accent1"/>
          </a:solidFill>
          <a:ln>
            <a:noFill/>
          </a:ln>
        </p:spPr>
        <p:txBody>
          <a:bodyPr wrap="square" rtlCol="0">
            <a:spAutoFit/>
          </a:bodyPr>
          <a:lstStyle/>
          <a:p>
            <a:pPr algn="ctr"/>
            <a:r>
              <a:rPr lang="en-US" sz="5400" dirty="0">
                <a:solidFill>
                  <a:schemeClr val="bg1"/>
                </a:solidFill>
              </a:rPr>
              <a:t>What could be more important?</a:t>
            </a:r>
          </a:p>
        </p:txBody>
      </p:sp>
    </p:spTree>
    <p:extLst>
      <p:ext uri="{BB962C8B-B14F-4D97-AF65-F5344CB8AC3E}">
        <p14:creationId xmlns:p14="http://schemas.microsoft.com/office/powerpoint/2010/main" val="4983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 xmlns:a16="http://schemas.microsoft.com/office/drawing/2014/main" id="{7666071E-C27D-614C-AE94-FED8799816BD}"/>
              </a:ext>
            </a:extLst>
          </p:cNvPr>
          <p:cNvSpPr>
            <a:spLocks/>
          </p:cNvSpPr>
          <p:nvPr/>
        </p:nvSpPr>
        <p:spPr bwMode="auto">
          <a:xfrm>
            <a:off x="3720353" y="874432"/>
            <a:ext cx="7978588" cy="186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eaLnBrk="1" hangingPunct="1">
              <a:defRPr/>
            </a:pPr>
            <a:r>
              <a:rPr lang="en-US" altLang="en-US" sz="3000" i="1" dirty="0">
                <a:solidFill>
                  <a:schemeClr val="tx1"/>
                </a:solidFill>
                <a:latin typeface="+mn-lt"/>
                <a:cs typeface="Gill Sans" panose="020B0502020104020203" pitchFamily="34" charset="-79"/>
              </a:rPr>
              <a:t>“Family and other relationships are important to the development of what I call one’s private God. “No child arrives at the ‘house of God’ without his “pet God” under his arm.” </a:t>
            </a:r>
          </a:p>
        </p:txBody>
      </p:sp>
      <p:pic>
        <p:nvPicPr>
          <p:cNvPr id="19458" name="Picture 4">
            <a:extLst>
              <a:ext uri="{FF2B5EF4-FFF2-40B4-BE49-F238E27FC236}">
                <a16:creationId xmlns="" xmlns:a16="http://schemas.microsoft.com/office/drawing/2014/main" id="{A239DA99-B50A-B849-AD9B-940379E0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06" y="2095873"/>
            <a:ext cx="1828800" cy="2749550"/>
          </a:xfrm>
          <a:prstGeom prst="rect">
            <a:avLst/>
          </a:prstGeom>
          <a:noFill/>
          <a:ln w="9525">
            <a:solidFill>
              <a:srgbClr val="2B2922"/>
            </a:solidFill>
            <a:round/>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 xmlns:a16="http://schemas.microsoft.com/office/drawing/2014/main" id="{19DAED08-7D55-FC40-B1F0-C6C2270DF2D3}"/>
              </a:ext>
            </a:extLst>
          </p:cNvPr>
          <p:cNvSpPr>
            <a:spLocks/>
          </p:cNvSpPr>
          <p:nvPr/>
        </p:nvSpPr>
        <p:spPr bwMode="auto">
          <a:xfrm>
            <a:off x="3685241" y="2743201"/>
            <a:ext cx="8013700" cy="291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8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eaLnBrk="1" hangingPunct="1">
              <a:defRPr/>
            </a:pPr>
            <a:r>
              <a:rPr lang="en-US" altLang="en-US" sz="3000" i="1" dirty="0">
                <a:solidFill>
                  <a:schemeClr val="tx1"/>
                </a:solidFill>
                <a:latin typeface="+mn-lt"/>
                <a:cs typeface="Gill Sans" panose="020B0502020104020203" pitchFamily="34" charset="-79"/>
              </a:rPr>
              <a:t> And for some of us the “pet God” we have tied on a leash to our hearts is not very nice, nor is it biblically accurate. This is because our negative images of God are often rooted in our emotional hurts and destructive patterns of relating to people that we carry with us from our past”(56).</a:t>
            </a:r>
          </a:p>
        </p:txBody>
      </p:sp>
    </p:spTree>
    <p:extLst>
      <p:ext uri="{BB962C8B-B14F-4D97-AF65-F5344CB8AC3E}">
        <p14:creationId xmlns:p14="http://schemas.microsoft.com/office/powerpoint/2010/main" val="2947561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3563E4-E425-D84D-BE35-1C3D3637668C}"/>
              </a:ext>
            </a:extLst>
          </p:cNvPr>
          <p:cNvSpPr>
            <a:spLocks noGrp="1"/>
          </p:cNvSpPr>
          <p:nvPr>
            <p:ph type="title"/>
          </p:nvPr>
        </p:nvSpPr>
        <p:spPr>
          <a:xfrm>
            <a:off x="252919" y="1123838"/>
            <a:ext cx="2947482" cy="851266"/>
          </a:xfrm>
        </p:spPr>
        <p:txBody>
          <a:bodyPr anchor="t">
            <a:normAutofit/>
          </a:bodyPr>
          <a:lstStyle/>
          <a:p>
            <a:r>
              <a:rPr lang="en-US" sz="4400" dirty="0"/>
              <a:t>Vision:</a:t>
            </a:r>
          </a:p>
        </p:txBody>
      </p:sp>
      <p:sp>
        <p:nvSpPr>
          <p:cNvPr id="4" name="TextBox 3">
            <a:extLst>
              <a:ext uri="{FF2B5EF4-FFF2-40B4-BE49-F238E27FC236}">
                <a16:creationId xmlns="" xmlns:a16="http://schemas.microsoft.com/office/drawing/2014/main" id="{C952F6DB-89D8-684A-B04E-6863AA150619}"/>
              </a:ext>
            </a:extLst>
          </p:cNvPr>
          <p:cNvSpPr txBox="1"/>
          <p:nvPr/>
        </p:nvSpPr>
        <p:spPr>
          <a:xfrm>
            <a:off x="4165600" y="177385"/>
            <a:ext cx="6756400" cy="1446550"/>
          </a:xfrm>
          <a:prstGeom prst="rect">
            <a:avLst/>
          </a:prstGeom>
          <a:noFill/>
        </p:spPr>
        <p:txBody>
          <a:bodyPr wrap="square" rtlCol="0">
            <a:spAutoFit/>
          </a:bodyPr>
          <a:lstStyle/>
          <a:p>
            <a:pPr algn="ctr"/>
            <a:r>
              <a:rPr lang="en-US" sz="4400" dirty="0">
                <a:solidFill>
                  <a:schemeClr val="bg1">
                    <a:lumMod val="50000"/>
                  </a:schemeClr>
                </a:solidFill>
              </a:rPr>
              <a:t>The most important job I could ever do!</a:t>
            </a:r>
          </a:p>
        </p:txBody>
      </p:sp>
      <p:sp>
        <p:nvSpPr>
          <p:cNvPr id="5" name="TextBox 4">
            <a:extLst>
              <a:ext uri="{FF2B5EF4-FFF2-40B4-BE49-F238E27FC236}">
                <a16:creationId xmlns="" xmlns:a16="http://schemas.microsoft.com/office/drawing/2014/main" id="{4F2676B7-898E-E54C-921C-3DE65A1811B9}"/>
              </a:ext>
            </a:extLst>
          </p:cNvPr>
          <p:cNvSpPr txBox="1"/>
          <p:nvPr/>
        </p:nvSpPr>
        <p:spPr>
          <a:xfrm>
            <a:off x="3793067" y="1569758"/>
            <a:ext cx="5181600" cy="769441"/>
          </a:xfrm>
          <a:prstGeom prst="rect">
            <a:avLst/>
          </a:prstGeom>
          <a:noFill/>
        </p:spPr>
        <p:txBody>
          <a:bodyPr wrap="square" rtlCol="0">
            <a:spAutoFit/>
          </a:bodyPr>
          <a:lstStyle/>
          <a:p>
            <a:r>
              <a:rPr lang="en-US" sz="4400" dirty="0">
                <a:solidFill>
                  <a:schemeClr val="bg1">
                    <a:lumMod val="50000"/>
                  </a:schemeClr>
                </a:solidFill>
              </a:rPr>
              <a:t>God’s Point of View:</a:t>
            </a:r>
          </a:p>
        </p:txBody>
      </p:sp>
      <p:sp>
        <p:nvSpPr>
          <p:cNvPr id="6" name="TextBox 5">
            <a:extLst>
              <a:ext uri="{FF2B5EF4-FFF2-40B4-BE49-F238E27FC236}">
                <a16:creationId xmlns="" xmlns:a16="http://schemas.microsoft.com/office/drawing/2014/main" id="{6EAEC9AF-EBA2-5842-A5FA-B86EC5ED2EE5}"/>
              </a:ext>
            </a:extLst>
          </p:cNvPr>
          <p:cNvSpPr txBox="1"/>
          <p:nvPr/>
        </p:nvSpPr>
        <p:spPr>
          <a:xfrm>
            <a:off x="3793067" y="2341374"/>
            <a:ext cx="6756400" cy="769441"/>
          </a:xfrm>
          <a:prstGeom prst="rect">
            <a:avLst/>
          </a:prstGeom>
          <a:noFill/>
        </p:spPr>
        <p:txBody>
          <a:bodyPr wrap="square" rtlCol="0">
            <a:spAutoFit/>
          </a:bodyPr>
          <a:lstStyle/>
          <a:p>
            <a:r>
              <a:rPr lang="en-US" sz="4400" dirty="0">
                <a:solidFill>
                  <a:schemeClr val="bg1">
                    <a:lumMod val="50000"/>
                  </a:schemeClr>
                </a:solidFill>
              </a:rPr>
              <a:t>Children are gifts &amp; rewards</a:t>
            </a:r>
          </a:p>
        </p:txBody>
      </p:sp>
      <p:sp>
        <p:nvSpPr>
          <p:cNvPr id="8" name="Title 1">
            <a:extLst>
              <a:ext uri="{FF2B5EF4-FFF2-40B4-BE49-F238E27FC236}">
                <a16:creationId xmlns="" xmlns:a16="http://schemas.microsoft.com/office/drawing/2014/main" id="{80EC636B-7F57-D443-80F8-03EEE733AD3C}"/>
              </a:ext>
            </a:extLst>
          </p:cNvPr>
          <p:cNvSpPr txBox="1">
            <a:spLocks/>
          </p:cNvSpPr>
          <p:nvPr/>
        </p:nvSpPr>
        <p:spPr>
          <a:xfrm>
            <a:off x="252919" y="2945551"/>
            <a:ext cx="2947482" cy="16264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dirty="0"/>
              <a:t>What parenting is</a:t>
            </a:r>
          </a:p>
        </p:txBody>
      </p:sp>
      <p:sp>
        <p:nvSpPr>
          <p:cNvPr id="7" name="TextBox 6">
            <a:extLst>
              <a:ext uri="{FF2B5EF4-FFF2-40B4-BE49-F238E27FC236}">
                <a16:creationId xmlns="" xmlns:a16="http://schemas.microsoft.com/office/drawing/2014/main" id="{284EB87C-DE7F-6449-8A4E-8FD4F7163BF3}"/>
              </a:ext>
            </a:extLst>
          </p:cNvPr>
          <p:cNvSpPr txBox="1"/>
          <p:nvPr/>
        </p:nvSpPr>
        <p:spPr>
          <a:xfrm>
            <a:off x="3793067" y="3064342"/>
            <a:ext cx="3894666" cy="769441"/>
          </a:xfrm>
          <a:prstGeom prst="rect">
            <a:avLst/>
          </a:prstGeom>
          <a:noFill/>
        </p:spPr>
        <p:txBody>
          <a:bodyPr wrap="square" rtlCol="0">
            <a:spAutoFit/>
          </a:bodyPr>
          <a:lstStyle/>
          <a:p>
            <a:r>
              <a:rPr lang="en-US" sz="4400" dirty="0">
                <a:solidFill>
                  <a:schemeClr val="bg1">
                    <a:lumMod val="50000"/>
                  </a:schemeClr>
                </a:solidFill>
              </a:rPr>
              <a:t>Important role</a:t>
            </a:r>
          </a:p>
        </p:txBody>
      </p:sp>
      <p:sp>
        <p:nvSpPr>
          <p:cNvPr id="9" name="TextBox 8">
            <a:extLst>
              <a:ext uri="{FF2B5EF4-FFF2-40B4-BE49-F238E27FC236}">
                <a16:creationId xmlns="" xmlns:a16="http://schemas.microsoft.com/office/drawing/2014/main" id="{67D9E05E-410F-4D49-90CA-1BEAC4099E8D}"/>
              </a:ext>
            </a:extLst>
          </p:cNvPr>
          <p:cNvSpPr txBox="1"/>
          <p:nvPr/>
        </p:nvSpPr>
        <p:spPr>
          <a:xfrm>
            <a:off x="4314275" y="3828254"/>
            <a:ext cx="3759200" cy="769441"/>
          </a:xfrm>
          <a:prstGeom prst="rect">
            <a:avLst/>
          </a:prstGeom>
          <a:noFill/>
        </p:spPr>
        <p:txBody>
          <a:bodyPr wrap="square" rtlCol="0">
            <a:spAutoFit/>
          </a:bodyPr>
          <a:lstStyle/>
          <a:p>
            <a:r>
              <a:rPr lang="en-US" sz="4400" dirty="0">
                <a:solidFill>
                  <a:schemeClr val="bg1">
                    <a:lumMod val="50000"/>
                  </a:schemeClr>
                </a:solidFill>
              </a:rPr>
              <a:t>A Blessing</a:t>
            </a:r>
          </a:p>
        </p:txBody>
      </p:sp>
    </p:spTree>
    <p:extLst>
      <p:ext uri="{BB962C8B-B14F-4D97-AF65-F5344CB8AC3E}">
        <p14:creationId xmlns:p14="http://schemas.microsoft.com/office/powerpoint/2010/main" val="954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387192" cy="646331"/>
          </a:xfrm>
          <a:prstGeom prst="rect">
            <a:avLst/>
          </a:prstGeom>
        </p:spPr>
        <p:txBody>
          <a:bodyPr wrap="none">
            <a:spAutoFit/>
          </a:bodyPr>
          <a:lstStyle/>
          <a:p>
            <a:r>
              <a:rPr lang="en-US" sz="3600">
                <a:solidFill>
                  <a:schemeClr val="bg1"/>
                </a:solidFill>
              </a:rPr>
              <a:t>Proverbs 31</a:t>
            </a:r>
            <a:endParaRPr lang="en-US" sz="3600" dirty="0">
              <a:solidFill>
                <a:schemeClr val="bg1"/>
              </a:solidFill>
            </a:endParaRPr>
          </a:p>
        </p:txBody>
      </p:sp>
      <p:pic>
        <p:nvPicPr>
          <p:cNvPr id="6" name="Picture 5">
            <a:extLst>
              <a:ext uri="{FF2B5EF4-FFF2-40B4-BE49-F238E27FC236}">
                <a16:creationId xmlns="" xmlns:a16="http://schemas.microsoft.com/office/drawing/2014/main" id="{EF30404D-09DA-0A4D-A44F-EE60E43CD913}"/>
              </a:ext>
            </a:extLst>
          </p:cNvPr>
          <p:cNvPicPr>
            <a:picLocks noChangeAspect="1"/>
          </p:cNvPicPr>
          <p:nvPr/>
        </p:nvPicPr>
        <p:blipFill>
          <a:blip r:embed="rId2"/>
          <a:stretch>
            <a:fillRect/>
          </a:stretch>
        </p:blipFill>
        <p:spPr>
          <a:xfrm>
            <a:off x="556252" y="3054350"/>
            <a:ext cx="2323053" cy="1543050"/>
          </a:xfrm>
          <a:prstGeom prst="rect">
            <a:avLst/>
          </a:prstGeom>
        </p:spPr>
      </p:pic>
      <p:sp>
        <p:nvSpPr>
          <p:cNvPr id="7" name="TextBox 6">
            <a:extLst>
              <a:ext uri="{FF2B5EF4-FFF2-40B4-BE49-F238E27FC236}">
                <a16:creationId xmlns="" xmlns:a16="http://schemas.microsoft.com/office/drawing/2014/main" id="{3EFF8B05-5524-1243-811C-F230768E00CA}"/>
              </a:ext>
            </a:extLst>
          </p:cNvPr>
          <p:cNvSpPr txBox="1"/>
          <p:nvPr/>
        </p:nvSpPr>
        <p:spPr>
          <a:xfrm>
            <a:off x="3539066" y="1205621"/>
            <a:ext cx="8255002" cy="4247317"/>
          </a:xfrm>
          <a:prstGeom prst="rect">
            <a:avLst/>
          </a:prstGeom>
          <a:noFill/>
        </p:spPr>
        <p:txBody>
          <a:bodyPr wrap="square" rtlCol="0">
            <a:spAutoFit/>
          </a:bodyPr>
          <a:lstStyle/>
          <a:p>
            <a:r>
              <a:rPr lang="en-US" sz="3000" dirty="0"/>
              <a:t>She carefully watches everything in her household</a:t>
            </a:r>
          </a:p>
          <a:p>
            <a:r>
              <a:rPr lang="en-US" sz="3000" dirty="0"/>
              <a:t>and suffers nothing from laziness.</a:t>
            </a:r>
          </a:p>
          <a:p>
            <a:r>
              <a:rPr lang="en-US" sz="3000" dirty="0"/>
              <a:t>Her children stand and bless her.</a:t>
            </a:r>
          </a:p>
          <a:p>
            <a:r>
              <a:rPr lang="en-US" sz="3000" dirty="0"/>
              <a:t>Her husband praises her:  “There are many virtuous and capable women in the world,</a:t>
            </a:r>
          </a:p>
          <a:p>
            <a:r>
              <a:rPr lang="en-US" sz="3000" dirty="0"/>
              <a:t>but you surpass them all!”    Charm is deceptive, and beauty does not last;</a:t>
            </a:r>
          </a:p>
          <a:p>
            <a:r>
              <a:rPr lang="en-US" sz="3000" dirty="0"/>
              <a:t>but a woman who fears the Lord will be greatly praised.   </a:t>
            </a:r>
          </a:p>
        </p:txBody>
      </p:sp>
    </p:spTree>
    <p:extLst>
      <p:ext uri="{BB962C8B-B14F-4D97-AF65-F5344CB8AC3E}">
        <p14:creationId xmlns:p14="http://schemas.microsoft.com/office/powerpoint/2010/main" val="395499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387192" cy="646331"/>
          </a:xfrm>
          <a:prstGeom prst="rect">
            <a:avLst/>
          </a:prstGeom>
        </p:spPr>
        <p:txBody>
          <a:bodyPr wrap="none">
            <a:spAutoFit/>
          </a:bodyPr>
          <a:lstStyle/>
          <a:p>
            <a:r>
              <a:rPr lang="en-US" sz="3600">
                <a:solidFill>
                  <a:schemeClr val="bg1"/>
                </a:solidFill>
              </a:rPr>
              <a:t>Proverbs 31</a:t>
            </a:r>
            <a:endParaRPr lang="en-US" sz="3600" dirty="0">
              <a:solidFill>
                <a:schemeClr val="bg1"/>
              </a:solidFill>
            </a:endParaRPr>
          </a:p>
        </p:txBody>
      </p:sp>
      <p:pic>
        <p:nvPicPr>
          <p:cNvPr id="6" name="Picture 5">
            <a:extLst>
              <a:ext uri="{FF2B5EF4-FFF2-40B4-BE49-F238E27FC236}">
                <a16:creationId xmlns="" xmlns:a16="http://schemas.microsoft.com/office/drawing/2014/main" id="{EF30404D-09DA-0A4D-A44F-EE60E43CD913}"/>
              </a:ext>
            </a:extLst>
          </p:cNvPr>
          <p:cNvPicPr>
            <a:picLocks noChangeAspect="1"/>
          </p:cNvPicPr>
          <p:nvPr/>
        </p:nvPicPr>
        <p:blipFill>
          <a:blip r:embed="rId2"/>
          <a:stretch>
            <a:fillRect/>
          </a:stretch>
        </p:blipFill>
        <p:spPr>
          <a:xfrm>
            <a:off x="556252" y="3054350"/>
            <a:ext cx="2323053" cy="1543050"/>
          </a:xfrm>
          <a:prstGeom prst="rect">
            <a:avLst/>
          </a:prstGeom>
        </p:spPr>
      </p:pic>
      <p:sp>
        <p:nvSpPr>
          <p:cNvPr id="7" name="TextBox 6">
            <a:extLst>
              <a:ext uri="{FF2B5EF4-FFF2-40B4-BE49-F238E27FC236}">
                <a16:creationId xmlns="" xmlns:a16="http://schemas.microsoft.com/office/drawing/2014/main" id="{3EFF8B05-5524-1243-811C-F230768E00CA}"/>
              </a:ext>
            </a:extLst>
          </p:cNvPr>
          <p:cNvSpPr txBox="1"/>
          <p:nvPr/>
        </p:nvSpPr>
        <p:spPr>
          <a:xfrm>
            <a:off x="3539066" y="1205621"/>
            <a:ext cx="8255002" cy="4247317"/>
          </a:xfrm>
          <a:prstGeom prst="rect">
            <a:avLst/>
          </a:prstGeom>
          <a:noFill/>
        </p:spPr>
        <p:txBody>
          <a:bodyPr wrap="square" rtlCol="0">
            <a:spAutoFit/>
          </a:bodyPr>
          <a:lstStyle/>
          <a:p>
            <a:r>
              <a:rPr lang="en-US" sz="3000" dirty="0"/>
              <a:t>She carefully watches everything in her household</a:t>
            </a:r>
          </a:p>
          <a:p>
            <a:r>
              <a:rPr lang="en-US" sz="3000" dirty="0"/>
              <a:t>and suffers nothing from laziness.</a:t>
            </a:r>
          </a:p>
          <a:p>
            <a:r>
              <a:rPr lang="en-US" sz="3000" b="1" dirty="0"/>
              <a:t>Her children stand and bless her.</a:t>
            </a:r>
          </a:p>
          <a:p>
            <a:r>
              <a:rPr lang="en-US" sz="3000" dirty="0"/>
              <a:t>Her husband praises her:  “There are many virtuous and capable women in the world,</a:t>
            </a:r>
          </a:p>
          <a:p>
            <a:r>
              <a:rPr lang="en-US" sz="3000" dirty="0"/>
              <a:t>but you surpass them all!”    Charm is deceptive, and beauty does not last;</a:t>
            </a:r>
          </a:p>
          <a:p>
            <a:r>
              <a:rPr lang="en-US" sz="3000" dirty="0"/>
              <a:t>but a woman who fears the Lord will be greatly praised.   </a:t>
            </a:r>
          </a:p>
        </p:txBody>
      </p:sp>
    </p:spTree>
    <p:extLst>
      <p:ext uri="{BB962C8B-B14F-4D97-AF65-F5344CB8AC3E}">
        <p14:creationId xmlns:p14="http://schemas.microsoft.com/office/powerpoint/2010/main" val="376130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387192" cy="646331"/>
          </a:xfrm>
          <a:prstGeom prst="rect">
            <a:avLst/>
          </a:prstGeom>
        </p:spPr>
        <p:txBody>
          <a:bodyPr wrap="none">
            <a:spAutoFit/>
          </a:bodyPr>
          <a:lstStyle/>
          <a:p>
            <a:r>
              <a:rPr lang="en-US" sz="3600">
                <a:solidFill>
                  <a:schemeClr val="bg1"/>
                </a:solidFill>
              </a:rPr>
              <a:t>Proverbs 31</a:t>
            </a:r>
            <a:endParaRPr lang="en-US" sz="3600" dirty="0">
              <a:solidFill>
                <a:schemeClr val="bg1"/>
              </a:solidFill>
            </a:endParaRPr>
          </a:p>
        </p:txBody>
      </p:sp>
      <p:pic>
        <p:nvPicPr>
          <p:cNvPr id="6" name="Picture 5">
            <a:extLst>
              <a:ext uri="{FF2B5EF4-FFF2-40B4-BE49-F238E27FC236}">
                <a16:creationId xmlns="" xmlns:a16="http://schemas.microsoft.com/office/drawing/2014/main" id="{EF30404D-09DA-0A4D-A44F-EE60E43CD913}"/>
              </a:ext>
            </a:extLst>
          </p:cNvPr>
          <p:cNvPicPr>
            <a:picLocks noChangeAspect="1"/>
          </p:cNvPicPr>
          <p:nvPr/>
        </p:nvPicPr>
        <p:blipFill>
          <a:blip r:embed="rId2"/>
          <a:stretch>
            <a:fillRect/>
          </a:stretch>
        </p:blipFill>
        <p:spPr>
          <a:xfrm>
            <a:off x="556252" y="3054350"/>
            <a:ext cx="2323053" cy="1543050"/>
          </a:xfrm>
          <a:prstGeom prst="rect">
            <a:avLst/>
          </a:prstGeom>
        </p:spPr>
      </p:pic>
      <p:sp>
        <p:nvSpPr>
          <p:cNvPr id="7" name="TextBox 6">
            <a:extLst>
              <a:ext uri="{FF2B5EF4-FFF2-40B4-BE49-F238E27FC236}">
                <a16:creationId xmlns="" xmlns:a16="http://schemas.microsoft.com/office/drawing/2014/main" id="{3EFF8B05-5524-1243-811C-F230768E00CA}"/>
              </a:ext>
            </a:extLst>
          </p:cNvPr>
          <p:cNvSpPr txBox="1"/>
          <p:nvPr/>
        </p:nvSpPr>
        <p:spPr>
          <a:xfrm>
            <a:off x="3539066" y="1205621"/>
            <a:ext cx="8255002" cy="4247317"/>
          </a:xfrm>
          <a:prstGeom prst="rect">
            <a:avLst/>
          </a:prstGeom>
          <a:noFill/>
        </p:spPr>
        <p:txBody>
          <a:bodyPr wrap="square" rtlCol="0">
            <a:spAutoFit/>
          </a:bodyPr>
          <a:lstStyle/>
          <a:p>
            <a:r>
              <a:rPr lang="en-US" sz="3000" dirty="0"/>
              <a:t>She carefully watches everything in her household</a:t>
            </a:r>
          </a:p>
          <a:p>
            <a:r>
              <a:rPr lang="en-US" sz="3000" dirty="0"/>
              <a:t>and suffers nothing from laziness.</a:t>
            </a:r>
          </a:p>
          <a:p>
            <a:r>
              <a:rPr lang="en-US" sz="3000" dirty="0"/>
              <a:t>Her children stand and bless her.</a:t>
            </a:r>
          </a:p>
          <a:p>
            <a:r>
              <a:rPr lang="en-US" sz="3000" b="1" dirty="0"/>
              <a:t>Her husband praises her:  “There are many virtuous and capable women in the world,</a:t>
            </a:r>
          </a:p>
          <a:p>
            <a:r>
              <a:rPr lang="en-US" sz="3000" b="1" dirty="0"/>
              <a:t>but you surpass them all!” </a:t>
            </a:r>
            <a:r>
              <a:rPr lang="en-US" sz="3000" dirty="0"/>
              <a:t>   Charm is deceptive, and beauty does not last;</a:t>
            </a:r>
          </a:p>
          <a:p>
            <a:r>
              <a:rPr lang="en-US" sz="3000" dirty="0"/>
              <a:t>but a woman who fears the Lord will be greatly praised.   </a:t>
            </a:r>
          </a:p>
        </p:txBody>
      </p:sp>
    </p:spTree>
    <p:extLst>
      <p:ext uri="{BB962C8B-B14F-4D97-AF65-F5344CB8AC3E}">
        <p14:creationId xmlns:p14="http://schemas.microsoft.com/office/powerpoint/2010/main" val="4190901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6231CB9-0E7D-E444-91A3-4DE1D70FCAAA}"/>
              </a:ext>
            </a:extLst>
          </p:cNvPr>
          <p:cNvSpPr/>
          <p:nvPr/>
        </p:nvSpPr>
        <p:spPr>
          <a:xfrm>
            <a:off x="492113" y="1781294"/>
            <a:ext cx="2387192" cy="646331"/>
          </a:xfrm>
          <a:prstGeom prst="rect">
            <a:avLst/>
          </a:prstGeom>
        </p:spPr>
        <p:txBody>
          <a:bodyPr wrap="none">
            <a:spAutoFit/>
          </a:bodyPr>
          <a:lstStyle/>
          <a:p>
            <a:r>
              <a:rPr lang="en-US" sz="3600">
                <a:solidFill>
                  <a:schemeClr val="bg1"/>
                </a:solidFill>
              </a:rPr>
              <a:t>Proverbs 31</a:t>
            </a:r>
            <a:endParaRPr lang="en-US" sz="3600" dirty="0">
              <a:solidFill>
                <a:schemeClr val="bg1"/>
              </a:solidFill>
            </a:endParaRPr>
          </a:p>
        </p:txBody>
      </p:sp>
      <p:pic>
        <p:nvPicPr>
          <p:cNvPr id="6" name="Picture 5">
            <a:extLst>
              <a:ext uri="{FF2B5EF4-FFF2-40B4-BE49-F238E27FC236}">
                <a16:creationId xmlns="" xmlns:a16="http://schemas.microsoft.com/office/drawing/2014/main" id="{EF30404D-09DA-0A4D-A44F-EE60E43CD913}"/>
              </a:ext>
            </a:extLst>
          </p:cNvPr>
          <p:cNvPicPr>
            <a:picLocks noChangeAspect="1"/>
          </p:cNvPicPr>
          <p:nvPr/>
        </p:nvPicPr>
        <p:blipFill>
          <a:blip r:embed="rId2"/>
          <a:stretch>
            <a:fillRect/>
          </a:stretch>
        </p:blipFill>
        <p:spPr>
          <a:xfrm>
            <a:off x="556252" y="3054350"/>
            <a:ext cx="2323053" cy="1543050"/>
          </a:xfrm>
          <a:prstGeom prst="rect">
            <a:avLst/>
          </a:prstGeom>
        </p:spPr>
      </p:pic>
      <p:sp>
        <p:nvSpPr>
          <p:cNvPr id="7" name="TextBox 6">
            <a:extLst>
              <a:ext uri="{FF2B5EF4-FFF2-40B4-BE49-F238E27FC236}">
                <a16:creationId xmlns="" xmlns:a16="http://schemas.microsoft.com/office/drawing/2014/main" id="{3EFF8B05-5524-1243-811C-F230768E00CA}"/>
              </a:ext>
            </a:extLst>
          </p:cNvPr>
          <p:cNvSpPr txBox="1"/>
          <p:nvPr/>
        </p:nvSpPr>
        <p:spPr>
          <a:xfrm>
            <a:off x="3539066" y="1205621"/>
            <a:ext cx="8255002" cy="4247317"/>
          </a:xfrm>
          <a:prstGeom prst="rect">
            <a:avLst/>
          </a:prstGeom>
          <a:noFill/>
        </p:spPr>
        <p:txBody>
          <a:bodyPr wrap="square" rtlCol="0">
            <a:spAutoFit/>
          </a:bodyPr>
          <a:lstStyle/>
          <a:p>
            <a:r>
              <a:rPr lang="en-US" sz="3000" dirty="0"/>
              <a:t>She carefully watches everything in her household</a:t>
            </a:r>
          </a:p>
          <a:p>
            <a:r>
              <a:rPr lang="en-US" sz="3000" dirty="0"/>
              <a:t>and suffers nothing from laziness.</a:t>
            </a:r>
          </a:p>
          <a:p>
            <a:r>
              <a:rPr lang="en-US" sz="3000" dirty="0"/>
              <a:t>Her children stand and bless her.</a:t>
            </a:r>
          </a:p>
          <a:p>
            <a:r>
              <a:rPr lang="en-US" sz="3000" dirty="0"/>
              <a:t>Her husband praises her:  “There are many virtuous and capable women in the world,</a:t>
            </a:r>
          </a:p>
          <a:p>
            <a:r>
              <a:rPr lang="en-US" sz="3000" dirty="0"/>
              <a:t>but you surpass them all!”    Charm is deceptive, and beauty does not last;</a:t>
            </a:r>
          </a:p>
          <a:p>
            <a:r>
              <a:rPr lang="en-US" sz="3000" dirty="0"/>
              <a:t>but </a:t>
            </a:r>
            <a:r>
              <a:rPr lang="en-US" sz="3000" b="1" dirty="0"/>
              <a:t>a woman who fears the Lord will be greatly praised.   </a:t>
            </a:r>
            <a:endParaRPr lang="en-US" sz="3000" dirty="0"/>
          </a:p>
        </p:txBody>
      </p:sp>
    </p:spTree>
    <p:extLst>
      <p:ext uri="{BB962C8B-B14F-4D97-AF65-F5344CB8AC3E}">
        <p14:creationId xmlns:p14="http://schemas.microsoft.com/office/powerpoint/2010/main" val="427497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560769"/>
            <a:ext cx="7128933" cy="4524315"/>
          </a:xfrm>
          <a:prstGeom prst="rect">
            <a:avLst/>
          </a:prstGeom>
          <a:noFill/>
        </p:spPr>
        <p:txBody>
          <a:bodyPr wrap="square" rtlCol="0">
            <a:spAutoFit/>
          </a:bodyPr>
          <a:lstStyle/>
          <a:p>
            <a:r>
              <a:rPr lang="en-US" sz="3200" dirty="0"/>
              <a:t>Over and over again, </a:t>
            </a:r>
            <a:r>
              <a:rPr lang="en-US" sz="3200" i="1" dirty="0"/>
              <a:t>someone</a:t>
            </a:r>
            <a:r>
              <a:rPr lang="en-US" sz="3200" dirty="0"/>
              <a:t> in a relationship needs to consider the family as a career, a project, serious enough to be willing to be the one to “scramble up over jagged rocks to free the birds, so that they won’t become extinct.” Taking on the career of being a mother and wife is a fabulously rare lifework in the 20</a:t>
            </a:r>
            <a:r>
              <a:rPr lang="en-US" sz="3200" baseline="30000" dirty="0"/>
              <a:t>th</a:t>
            </a:r>
            <a:r>
              <a:rPr lang="en-US" sz="3200" dirty="0"/>
              <a:t> century, and a very challenging job. </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15505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560769"/>
            <a:ext cx="7128933" cy="4524315"/>
          </a:xfrm>
          <a:prstGeom prst="rect">
            <a:avLst/>
          </a:prstGeom>
          <a:noFill/>
        </p:spPr>
        <p:txBody>
          <a:bodyPr wrap="square" rtlCol="0">
            <a:spAutoFit/>
          </a:bodyPr>
          <a:lstStyle/>
          <a:p>
            <a:r>
              <a:rPr lang="en-US" sz="3200" dirty="0"/>
              <a:t>Over and over again, </a:t>
            </a:r>
            <a:r>
              <a:rPr lang="en-US" sz="3200" i="1" dirty="0"/>
              <a:t>someone</a:t>
            </a:r>
            <a:r>
              <a:rPr lang="en-US" sz="3200" dirty="0"/>
              <a:t> in a relationship needs to consider the family </a:t>
            </a:r>
            <a:r>
              <a:rPr lang="en-US" sz="3200" u="sng" dirty="0"/>
              <a:t>as a career</a:t>
            </a:r>
            <a:r>
              <a:rPr lang="en-US" sz="3200" dirty="0"/>
              <a:t>, </a:t>
            </a:r>
            <a:r>
              <a:rPr lang="en-US" sz="3200" u="sng" dirty="0"/>
              <a:t>a project</a:t>
            </a:r>
            <a:r>
              <a:rPr lang="en-US" sz="3200" dirty="0"/>
              <a:t>, serious enough to be willing to be the one to “scramble up over jagged rocks to free the birds, so that they won’t become extinct.” Taking on the career of being a mother and wife is a fabulously rare lifework in the 20</a:t>
            </a:r>
            <a:r>
              <a:rPr lang="en-US" sz="3200" baseline="30000" dirty="0"/>
              <a:t>th</a:t>
            </a:r>
            <a:r>
              <a:rPr lang="en-US" sz="3200" dirty="0"/>
              <a:t> century, and a very challenging job. </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295138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7C26B-AA07-AA4E-866E-77FE714ADDEB}"/>
              </a:ext>
            </a:extLst>
          </p:cNvPr>
          <p:cNvSpPr>
            <a:spLocks noGrp="1"/>
          </p:cNvSpPr>
          <p:nvPr>
            <p:ph type="title"/>
          </p:nvPr>
        </p:nvSpPr>
        <p:spPr/>
        <p:txBody>
          <a:bodyPr anchor="t"/>
          <a:lstStyle/>
          <a:p>
            <a:r>
              <a:rPr lang="en-US" dirty="0"/>
              <a:t>Joe’s</a:t>
            </a:r>
            <a:br>
              <a:rPr lang="en-US" dirty="0"/>
            </a:br>
            <a:r>
              <a:rPr lang="en-US" dirty="0"/>
              <a:t>background</a:t>
            </a:r>
          </a:p>
        </p:txBody>
      </p:sp>
      <p:sp>
        <p:nvSpPr>
          <p:cNvPr id="5" name="Text Placeholder 3">
            <a:extLst>
              <a:ext uri="{FF2B5EF4-FFF2-40B4-BE49-F238E27FC236}">
                <a16:creationId xmlns="" xmlns:a16="http://schemas.microsoft.com/office/drawing/2014/main" id="{3456DE79-EA43-0244-BDF1-047699697F32}"/>
              </a:ext>
            </a:extLst>
          </p:cNvPr>
          <p:cNvSpPr>
            <a:spLocks noGrp="1"/>
          </p:cNvSpPr>
          <p:nvPr>
            <p:ph type="body" sz="half" idx="2"/>
          </p:nvPr>
        </p:nvSpPr>
        <p:spPr>
          <a:xfrm>
            <a:off x="256032" y="2458531"/>
            <a:ext cx="2514464" cy="2850069"/>
          </a:xfrm>
        </p:spPr>
        <p:txBody>
          <a:bodyPr>
            <a:normAutofit/>
          </a:bodyPr>
          <a:lstStyle/>
          <a:p>
            <a:r>
              <a:rPr lang="en-US" sz="2800" dirty="0"/>
              <a:t>Not a Christian home </a:t>
            </a:r>
          </a:p>
          <a:p>
            <a:r>
              <a:rPr lang="en-US" sz="2800" dirty="0"/>
              <a:t>Alcoholism </a:t>
            </a:r>
          </a:p>
          <a:p>
            <a:r>
              <a:rPr lang="en-US" sz="2800" dirty="0"/>
              <a:t>Italian Catholic</a:t>
            </a:r>
          </a:p>
          <a:p>
            <a:r>
              <a:rPr lang="en-US" sz="2800" dirty="0"/>
              <a:t>A lot of arguing</a:t>
            </a:r>
          </a:p>
        </p:txBody>
      </p:sp>
      <p:pic>
        <p:nvPicPr>
          <p:cNvPr id="6" name="Picture 5">
            <a:extLst>
              <a:ext uri="{FF2B5EF4-FFF2-40B4-BE49-F238E27FC236}">
                <a16:creationId xmlns="" xmlns:a16="http://schemas.microsoft.com/office/drawing/2014/main" id="{CD378C30-FDBC-8E40-8106-2E5B02CB6CF9}"/>
              </a:ext>
            </a:extLst>
          </p:cNvPr>
          <p:cNvPicPr>
            <a:picLocks noChangeAspect="1"/>
          </p:cNvPicPr>
          <p:nvPr/>
        </p:nvPicPr>
        <p:blipFill rotWithShape="1">
          <a:blip r:embed="rId2"/>
          <a:srcRect t="26988" r="12170" b="19803"/>
          <a:stretch/>
        </p:blipFill>
        <p:spPr>
          <a:xfrm>
            <a:off x="3454398" y="745067"/>
            <a:ext cx="6460281" cy="5310662"/>
          </a:xfrm>
          <a:prstGeom prst="rect">
            <a:avLst/>
          </a:prstGeom>
          <a:ln>
            <a:solidFill>
              <a:schemeClr val="bg1"/>
            </a:solidFill>
          </a:ln>
        </p:spPr>
      </p:pic>
      <p:pic>
        <p:nvPicPr>
          <p:cNvPr id="8" name="Picture 7">
            <a:extLst>
              <a:ext uri="{FF2B5EF4-FFF2-40B4-BE49-F238E27FC236}">
                <a16:creationId xmlns="" xmlns:a16="http://schemas.microsoft.com/office/drawing/2014/main" id="{2958E22F-ED78-8444-948F-DDF92EAD164C}"/>
              </a:ext>
            </a:extLst>
          </p:cNvPr>
          <p:cNvPicPr>
            <a:picLocks noChangeAspect="1"/>
          </p:cNvPicPr>
          <p:nvPr/>
        </p:nvPicPr>
        <p:blipFill rotWithShape="1">
          <a:blip r:embed="rId3"/>
          <a:srcRect l="22776" t="12662" r="13874" b="43152"/>
          <a:stretch/>
        </p:blipFill>
        <p:spPr>
          <a:xfrm>
            <a:off x="8063947" y="1300345"/>
            <a:ext cx="3661959" cy="1725055"/>
          </a:xfrm>
          <a:prstGeom prst="rect">
            <a:avLst/>
          </a:prstGeom>
          <a:ln>
            <a:solidFill>
              <a:schemeClr val="bg1"/>
            </a:solidFill>
          </a:ln>
        </p:spPr>
      </p:pic>
      <p:sp>
        <p:nvSpPr>
          <p:cNvPr id="11" name="Up Arrow 10">
            <a:extLst>
              <a:ext uri="{FF2B5EF4-FFF2-40B4-BE49-F238E27FC236}">
                <a16:creationId xmlns="" xmlns:a16="http://schemas.microsoft.com/office/drawing/2014/main" id="{3756D914-2C58-0A49-9CA7-871EF091FE75}"/>
              </a:ext>
            </a:extLst>
          </p:cNvPr>
          <p:cNvSpPr/>
          <p:nvPr/>
        </p:nvSpPr>
        <p:spPr>
          <a:xfrm rot="19525359">
            <a:off x="8645532" y="4226982"/>
            <a:ext cx="1016000" cy="1138736"/>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9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560769"/>
            <a:ext cx="7128933" cy="4524315"/>
          </a:xfrm>
          <a:prstGeom prst="rect">
            <a:avLst/>
          </a:prstGeom>
          <a:noFill/>
        </p:spPr>
        <p:txBody>
          <a:bodyPr wrap="square" rtlCol="0">
            <a:spAutoFit/>
          </a:bodyPr>
          <a:lstStyle/>
          <a:p>
            <a:r>
              <a:rPr lang="en-US" sz="3200" dirty="0"/>
              <a:t>Over and over again, </a:t>
            </a:r>
            <a:r>
              <a:rPr lang="en-US" sz="3200" i="1" dirty="0"/>
              <a:t>someone</a:t>
            </a:r>
            <a:r>
              <a:rPr lang="en-US" sz="3200" dirty="0"/>
              <a:t> in a relationship needs to consider the family </a:t>
            </a:r>
            <a:r>
              <a:rPr lang="en-US" sz="3200" u="sng" dirty="0"/>
              <a:t>as a career</a:t>
            </a:r>
            <a:r>
              <a:rPr lang="en-US" sz="3200" dirty="0"/>
              <a:t>, </a:t>
            </a:r>
            <a:r>
              <a:rPr lang="en-US" sz="3200" u="sng" dirty="0"/>
              <a:t>a project</a:t>
            </a:r>
            <a:r>
              <a:rPr lang="en-US" sz="3200" dirty="0"/>
              <a:t>, serious enough to be willing to be the one to “scramble up over jagged rocks to free the birds, so that they won’t become extinct.” Taking on the career of being a mother and wife is </a:t>
            </a:r>
            <a:r>
              <a:rPr lang="en-US" sz="3200" u="sng" dirty="0"/>
              <a:t>a fabulously rare lifework in the 20</a:t>
            </a:r>
            <a:r>
              <a:rPr lang="en-US" sz="3200" u="sng" baseline="30000" dirty="0"/>
              <a:t>th</a:t>
            </a:r>
            <a:r>
              <a:rPr lang="en-US" sz="3200" u="sng" dirty="0"/>
              <a:t> century, and a very challenging job. </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275062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128933" cy="3046988"/>
          </a:xfrm>
          <a:prstGeom prst="rect">
            <a:avLst/>
          </a:prstGeom>
          <a:noFill/>
        </p:spPr>
        <p:txBody>
          <a:bodyPr wrap="square" rtlCol="0">
            <a:spAutoFit/>
          </a:bodyPr>
          <a:lstStyle/>
          <a:p>
            <a:r>
              <a:rPr lang="en-US" sz="3200" dirty="0"/>
              <a:t>A wasted effort? A thankless job? An undignified slave? No, a most exciting possibility of turning the tide, of saving the species, of affecting history, of doing something that will be </a:t>
            </a:r>
            <a:r>
              <a:rPr lang="en-US" sz="3200" i="1" dirty="0"/>
              <a:t>felt</a:t>
            </a:r>
            <a:r>
              <a:rPr lang="en-US" sz="3200" dirty="0"/>
              <a:t> and </a:t>
            </a:r>
            <a:r>
              <a:rPr lang="en-US" sz="3200" i="1" dirty="0"/>
              <a:t>heard</a:t>
            </a:r>
            <a:r>
              <a:rPr lang="en-US" sz="3200" dirty="0"/>
              <a:t> in ever-widening circles (Schaeffer 47).</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1144448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128933" cy="3046988"/>
          </a:xfrm>
          <a:prstGeom prst="rect">
            <a:avLst/>
          </a:prstGeom>
          <a:noFill/>
        </p:spPr>
        <p:txBody>
          <a:bodyPr wrap="square" rtlCol="0">
            <a:spAutoFit/>
          </a:bodyPr>
          <a:lstStyle/>
          <a:p>
            <a:r>
              <a:rPr lang="en-US" sz="3200" dirty="0"/>
              <a:t>A wasted effort? A thankless job? An undignified slave? No, </a:t>
            </a:r>
            <a:r>
              <a:rPr lang="en-US" sz="3200" u="sng" dirty="0"/>
              <a:t>a most exciting possibility of turning the tide, of saving the species, of affecting history, of doing something that will be </a:t>
            </a:r>
            <a:r>
              <a:rPr lang="en-US" sz="3200" i="1" u="sng" dirty="0"/>
              <a:t>felt</a:t>
            </a:r>
            <a:r>
              <a:rPr lang="en-US" sz="3200" u="sng" dirty="0"/>
              <a:t> and </a:t>
            </a:r>
            <a:r>
              <a:rPr lang="en-US" sz="3200" i="1" u="sng" dirty="0"/>
              <a:t>heard</a:t>
            </a:r>
            <a:r>
              <a:rPr lang="en-US" sz="3200" u="sng" dirty="0"/>
              <a:t> in ever-widening circles </a:t>
            </a:r>
            <a:r>
              <a:rPr lang="en-US" sz="3200" dirty="0"/>
              <a:t>(Schaeffer 47).</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
        <p:nvSpPr>
          <p:cNvPr id="3" name="TextBox 2">
            <a:extLst>
              <a:ext uri="{FF2B5EF4-FFF2-40B4-BE49-F238E27FC236}">
                <a16:creationId xmlns="" xmlns:a16="http://schemas.microsoft.com/office/drawing/2014/main" id="{2BB4EED1-A768-E64A-B553-4824878CDFCD}"/>
              </a:ext>
            </a:extLst>
          </p:cNvPr>
          <p:cNvSpPr txBox="1"/>
          <p:nvPr/>
        </p:nvSpPr>
        <p:spPr>
          <a:xfrm>
            <a:off x="4182003" y="4404077"/>
            <a:ext cx="6621992" cy="923330"/>
          </a:xfrm>
          <a:prstGeom prst="rect">
            <a:avLst/>
          </a:prstGeom>
          <a:noFill/>
        </p:spPr>
        <p:txBody>
          <a:bodyPr wrap="square" rtlCol="0">
            <a:spAutoFit/>
          </a:bodyPr>
          <a:lstStyle/>
          <a:p>
            <a:pPr algn="ctr"/>
            <a:r>
              <a:rPr lang="en-US" sz="5400" dirty="0"/>
              <a:t>Not our culture’s view!</a:t>
            </a:r>
          </a:p>
        </p:txBody>
      </p:sp>
    </p:spTree>
    <p:extLst>
      <p:ext uri="{BB962C8B-B14F-4D97-AF65-F5344CB8AC3E}">
        <p14:creationId xmlns:p14="http://schemas.microsoft.com/office/powerpoint/2010/main" val="19999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DF79D-8AF0-794C-B885-8B2779EC0BB2}"/>
              </a:ext>
            </a:extLst>
          </p:cNvPr>
          <p:cNvSpPr>
            <a:spLocks noGrp="1"/>
          </p:cNvSpPr>
          <p:nvPr>
            <p:ph type="title"/>
          </p:nvPr>
        </p:nvSpPr>
        <p:spPr/>
        <p:txBody>
          <a:bodyPr/>
          <a:lstStyle/>
          <a:p>
            <a:r>
              <a:rPr lang="en-US" dirty="0"/>
              <a:t>Common comments to Stay-at-Home Moms</a:t>
            </a:r>
          </a:p>
        </p:txBody>
      </p:sp>
      <p:sp>
        <p:nvSpPr>
          <p:cNvPr id="4" name="TextBox 3">
            <a:extLst>
              <a:ext uri="{FF2B5EF4-FFF2-40B4-BE49-F238E27FC236}">
                <a16:creationId xmlns="" xmlns:a16="http://schemas.microsoft.com/office/drawing/2014/main" id="{E5CDB79E-6804-0449-A7AF-006BB17AF3B1}"/>
              </a:ext>
            </a:extLst>
          </p:cNvPr>
          <p:cNvSpPr txBox="1"/>
          <p:nvPr/>
        </p:nvSpPr>
        <p:spPr>
          <a:xfrm>
            <a:off x="3612090" y="3060541"/>
            <a:ext cx="7763934" cy="1077218"/>
          </a:xfrm>
          <a:prstGeom prst="rect">
            <a:avLst/>
          </a:prstGeom>
          <a:noFill/>
        </p:spPr>
        <p:txBody>
          <a:bodyPr wrap="square" rtlCol="0">
            <a:spAutoFit/>
          </a:bodyPr>
          <a:lstStyle/>
          <a:p>
            <a:r>
              <a:rPr lang="en-US" sz="3200" dirty="0">
                <a:latin typeface="Georgia" panose="02040502050405020303" pitchFamily="18" charset="0"/>
              </a:rPr>
              <a:t>“I wish I could stay home like you but someone has to work and pay the bills!”</a:t>
            </a:r>
          </a:p>
        </p:txBody>
      </p:sp>
      <p:sp>
        <p:nvSpPr>
          <p:cNvPr id="5" name="Rectangle 4">
            <a:extLst>
              <a:ext uri="{FF2B5EF4-FFF2-40B4-BE49-F238E27FC236}">
                <a16:creationId xmlns="" xmlns:a16="http://schemas.microsoft.com/office/drawing/2014/main" id="{1AB5FCE7-5B05-BC44-B52A-9874FC7AD360}"/>
              </a:ext>
            </a:extLst>
          </p:cNvPr>
          <p:cNvSpPr/>
          <p:nvPr/>
        </p:nvSpPr>
        <p:spPr>
          <a:xfrm>
            <a:off x="3597271" y="4411974"/>
            <a:ext cx="8147054" cy="584775"/>
          </a:xfrm>
          <a:prstGeom prst="rect">
            <a:avLst/>
          </a:prstGeom>
        </p:spPr>
        <p:txBody>
          <a:bodyPr wrap="square">
            <a:spAutoFit/>
          </a:bodyPr>
          <a:lstStyle/>
          <a:p>
            <a:r>
              <a:rPr lang="en-US" sz="3200" dirty="0">
                <a:latin typeface="Georgia" panose="02040502050405020303" pitchFamily="18" charset="0"/>
              </a:rPr>
              <a:t>“What about all that education we paid for?” </a:t>
            </a:r>
          </a:p>
        </p:txBody>
      </p:sp>
      <p:sp>
        <p:nvSpPr>
          <p:cNvPr id="6" name="Rectangle 5">
            <a:extLst>
              <a:ext uri="{FF2B5EF4-FFF2-40B4-BE49-F238E27FC236}">
                <a16:creationId xmlns="" xmlns:a16="http://schemas.microsoft.com/office/drawing/2014/main" id="{1E4EBE23-261F-774D-86E1-75175D4E8615}"/>
              </a:ext>
            </a:extLst>
          </p:cNvPr>
          <p:cNvSpPr/>
          <p:nvPr/>
        </p:nvSpPr>
        <p:spPr>
          <a:xfrm>
            <a:off x="3612090" y="1709108"/>
            <a:ext cx="7323667" cy="1077218"/>
          </a:xfrm>
          <a:prstGeom prst="rect">
            <a:avLst/>
          </a:prstGeom>
        </p:spPr>
        <p:txBody>
          <a:bodyPr wrap="square">
            <a:spAutoFit/>
          </a:bodyPr>
          <a:lstStyle/>
          <a:p>
            <a:r>
              <a:rPr lang="en-US" sz="3200" dirty="0">
                <a:latin typeface="Georgia" panose="02040502050405020303" pitchFamily="18" charset="0"/>
              </a:rPr>
              <a:t>“How nice it must be not to have to get up and work every day like I have to.”</a:t>
            </a:r>
          </a:p>
        </p:txBody>
      </p:sp>
      <p:sp>
        <p:nvSpPr>
          <p:cNvPr id="7" name="Rectangle 6">
            <a:extLst>
              <a:ext uri="{FF2B5EF4-FFF2-40B4-BE49-F238E27FC236}">
                <a16:creationId xmlns="" xmlns:a16="http://schemas.microsoft.com/office/drawing/2014/main" id="{46929260-0CD6-3B4D-BADB-74ABD5387090}"/>
              </a:ext>
            </a:extLst>
          </p:cNvPr>
          <p:cNvSpPr/>
          <p:nvPr/>
        </p:nvSpPr>
        <p:spPr>
          <a:xfrm>
            <a:off x="3454400" y="850118"/>
            <a:ext cx="5848076" cy="584775"/>
          </a:xfrm>
          <a:prstGeom prst="rect">
            <a:avLst/>
          </a:prstGeom>
        </p:spPr>
        <p:txBody>
          <a:bodyPr wrap="none">
            <a:spAutoFit/>
          </a:bodyPr>
          <a:lstStyle/>
          <a:p>
            <a:r>
              <a:rPr lang="en-US" sz="3200" dirty="0">
                <a:solidFill>
                  <a:srgbClr val="000000"/>
                </a:solidFill>
                <a:latin typeface="Georgia" panose="02040502050405020303" pitchFamily="18" charset="0"/>
              </a:rPr>
              <a:t> “What do you do all day long?”</a:t>
            </a:r>
            <a:endParaRPr lang="en-US" sz="3200" dirty="0"/>
          </a:p>
        </p:txBody>
      </p:sp>
    </p:spTree>
    <p:extLst>
      <p:ext uri="{BB962C8B-B14F-4D97-AF65-F5344CB8AC3E}">
        <p14:creationId xmlns:p14="http://schemas.microsoft.com/office/powerpoint/2010/main" val="33804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049946B-00EF-D343-8D05-A0A2BB34B2A6}"/>
              </a:ext>
            </a:extLst>
          </p:cNvPr>
          <p:cNvPicPr>
            <a:picLocks noChangeAspect="1"/>
          </p:cNvPicPr>
          <p:nvPr/>
        </p:nvPicPr>
        <p:blipFill>
          <a:blip r:embed="rId2"/>
          <a:stretch>
            <a:fillRect/>
          </a:stretch>
        </p:blipFill>
        <p:spPr>
          <a:xfrm>
            <a:off x="2209800" y="838200"/>
            <a:ext cx="7772400" cy="5181600"/>
          </a:xfrm>
          <a:prstGeom prst="rect">
            <a:avLst/>
          </a:prstGeom>
        </p:spPr>
      </p:pic>
    </p:spTree>
    <p:extLst>
      <p:ext uri="{BB962C8B-B14F-4D97-AF65-F5344CB8AC3E}">
        <p14:creationId xmlns:p14="http://schemas.microsoft.com/office/powerpoint/2010/main" val="723639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2B8F96E-E870-0B48-B879-B7D83CB62F79}"/>
              </a:ext>
            </a:extLst>
          </p:cNvPr>
          <p:cNvPicPr>
            <a:picLocks noChangeAspect="1"/>
          </p:cNvPicPr>
          <p:nvPr/>
        </p:nvPicPr>
        <p:blipFill>
          <a:blip r:embed="rId2"/>
          <a:stretch>
            <a:fillRect/>
          </a:stretch>
        </p:blipFill>
        <p:spPr>
          <a:xfrm>
            <a:off x="2319454" y="1324145"/>
            <a:ext cx="7449014" cy="5152235"/>
          </a:xfrm>
          <a:prstGeom prst="rect">
            <a:avLst/>
          </a:prstGeom>
        </p:spPr>
      </p:pic>
      <p:sp>
        <p:nvSpPr>
          <p:cNvPr id="3" name="TextBox 2">
            <a:extLst>
              <a:ext uri="{FF2B5EF4-FFF2-40B4-BE49-F238E27FC236}">
                <a16:creationId xmlns="" xmlns:a16="http://schemas.microsoft.com/office/drawing/2014/main" id="{6CF406AF-EF21-B74E-B879-CF7001AAB722}"/>
              </a:ext>
            </a:extLst>
          </p:cNvPr>
          <p:cNvSpPr txBox="1"/>
          <p:nvPr/>
        </p:nvSpPr>
        <p:spPr>
          <a:xfrm>
            <a:off x="3367668" y="554704"/>
            <a:ext cx="5352586" cy="769441"/>
          </a:xfrm>
          <a:prstGeom prst="rect">
            <a:avLst/>
          </a:prstGeom>
          <a:noFill/>
        </p:spPr>
        <p:txBody>
          <a:bodyPr wrap="square" rtlCol="0">
            <a:spAutoFit/>
          </a:bodyPr>
          <a:lstStyle/>
          <a:p>
            <a:r>
              <a:rPr lang="en-US" sz="4400" dirty="0"/>
              <a:t>Swimming upstream!</a:t>
            </a:r>
          </a:p>
        </p:txBody>
      </p:sp>
    </p:spTree>
    <p:extLst>
      <p:ext uri="{BB962C8B-B14F-4D97-AF65-F5344CB8AC3E}">
        <p14:creationId xmlns:p14="http://schemas.microsoft.com/office/powerpoint/2010/main" val="4119593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3881320" y="1900934"/>
            <a:ext cx="7627433" cy="3046988"/>
          </a:xfrm>
          <a:prstGeom prst="rect">
            <a:avLst/>
          </a:prstGeom>
          <a:noFill/>
        </p:spPr>
        <p:txBody>
          <a:bodyPr wrap="square" rtlCol="0">
            <a:spAutoFit/>
          </a:bodyPr>
          <a:lstStyle/>
          <a:p>
            <a:r>
              <a:rPr lang="en-US" sz="3200" i="1" dirty="0"/>
              <a:t>We must recognize that God has a purpose for the family. The Christian family is not an island. It is not intended to be an end in itself, but rather a means to a greater end. God wants the Christian family involved in His purpose and plan</a:t>
            </a:r>
            <a:r>
              <a:rPr lang="en-US" sz="3200" dirty="0"/>
              <a:t> (Fleming 29)</a:t>
            </a:r>
          </a:p>
        </p:txBody>
      </p:sp>
      <p:sp>
        <p:nvSpPr>
          <p:cNvPr id="5" name="TextBox 4">
            <a:extLst>
              <a:ext uri="{FF2B5EF4-FFF2-40B4-BE49-F238E27FC236}">
                <a16:creationId xmlns="" xmlns:a16="http://schemas.microsoft.com/office/drawing/2014/main" id="{5A8C3CE1-CA5B-8343-8098-FE0B2F6E4490}"/>
              </a:ext>
            </a:extLst>
          </p:cNvPr>
          <p:cNvSpPr txBox="1"/>
          <p:nvPr/>
        </p:nvSpPr>
        <p:spPr>
          <a:xfrm>
            <a:off x="3881321" y="719924"/>
            <a:ext cx="7627433" cy="707886"/>
          </a:xfrm>
          <a:prstGeom prst="rect">
            <a:avLst/>
          </a:prstGeom>
          <a:noFill/>
        </p:spPr>
        <p:txBody>
          <a:bodyPr wrap="square" rtlCol="0">
            <a:spAutoFit/>
          </a:bodyPr>
          <a:lstStyle/>
          <a:p>
            <a:pPr algn="ctr"/>
            <a:r>
              <a:rPr lang="en-US" sz="4000" dirty="0"/>
              <a:t>God has a purpose for the family</a:t>
            </a:r>
          </a:p>
        </p:txBody>
      </p:sp>
      <p:pic>
        <p:nvPicPr>
          <p:cNvPr id="6" name="Picture 5">
            <a:extLst>
              <a:ext uri="{FF2B5EF4-FFF2-40B4-BE49-F238E27FC236}">
                <a16:creationId xmlns="" xmlns:a16="http://schemas.microsoft.com/office/drawing/2014/main" id="{A882F1BE-F222-B445-AB4A-41A421E3F28C}"/>
              </a:ext>
            </a:extLst>
          </p:cNvPr>
          <p:cNvPicPr>
            <a:picLocks noChangeAspect="1"/>
          </p:cNvPicPr>
          <p:nvPr/>
        </p:nvPicPr>
        <p:blipFill>
          <a:blip r:embed="rId2"/>
          <a:stretch>
            <a:fillRect/>
          </a:stretch>
        </p:blipFill>
        <p:spPr>
          <a:xfrm>
            <a:off x="9486900" y="4572000"/>
            <a:ext cx="1310757" cy="2001157"/>
          </a:xfrm>
          <a:prstGeom prst="rect">
            <a:avLst/>
          </a:prstGeom>
          <a:ln>
            <a:solidFill>
              <a:schemeClr val="tx1"/>
            </a:solidFill>
          </a:ln>
        </p:spPr>
      </p:pic>
    </p:spTree>
    <p:extLst>
      <p:ext uri="{BB962C8B-B14F-4D97-AF65-F5344CB8AC3E}">
        <p14:creationId xmlns:p14="http://schemas.microsoft.com/office/powerpoint/2010/main" val="285976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3881320" y="1900934"/>
            <a:ext cx="7627433" cy="3046988"/>
          </a:xfrm>
          <a:prstGeom prst="rect">
            <a:avLst/>
          </a:prstGeom>
          <a:noFill/>
        </p:spPr>
        <p:txBody>
          <a:bodyPr wrap="square" rtlCol="0">
            <a:spAutoFit/>
          </a:bodyPr>
          <a:lstStyle/>
          <a:p>
            <a:r>
              <a:rPr lang="en-US" sz="3200" i="1" dirty="0"/>
              <a:t>We must recognize that </a:t>
            </a:r>
            <a:r>
              <a:rPr lang="en-US" sz="3200" b="1" i="1" dirty="0"/>
              <a:t>God has a purpose for the family. </a:t>
            </a:r>
            <a:r>
              <a:rPr lang="en-US" sz="3200" i="1" dirty="0"/>
              <a:t>The Christian family is not an island. It is not intended to be an end in itself, but rather a means to a greater end. God wants the Christian family involved in His purpose and plan</a:t>
            </a:r>
            <a:r>
              <a:rPr lang="en-US" sz="3200" dirty="0"/>
              <a:t> (Fleming 29)</a:t>
            </a:r>
          </a:p>
        </p:txBody>
      </p:sp>
      <p:sp>
        <p:nvSpPr>
          <p:cNvPr id="5" name="TextBox 4">
            <a:extLst>
              <a:ext uri="{FF2B5EF4-FFF2-40B4-BE49-F238E27FC236}">
                <a16:creationId xmlns="" xmlns:a16="http://schemas.microsoft.com/office/drawing/2014/main" id="{5A8C3CE1-CA5B-8343-8098-FE0B2F6E4490}"/>
              </a:ext>
            </a:extLst>
          </p:cNvPr>
          <p:cNvSpPr txBox="1"/>
          <p:nvPr/>
        </p:nvSpPr>
        <p:spPr>
          <a:xfrm>
            <a:off x="3881321" y="719924"/>
            <a:ext cx="7627433" cy="707886"/>
          </a:xfrm>
          <a:prstGeom prst="rect">
            <a:avLst/>
          </a:prstGeom>
          <a:noFill/>
        </p:spPr>
        <p:txBody>
          <a:bodyPr wrap="square" rtlCol="0">
            <a:spAutoFit/>
          </a:bodyPr>
          <a:lstStyle/>
          <a:p>
            <a:pPr algn="ctr"/>
            <a:r>
              <a:rPr lang="en-US" sz="4000" dirty="0"/>
              <a:t>God has a purpose for the family</a:t>
            </a:r>
          </a:p>
        </p:txBody>
      </p:sp>
      <p:pic>
        <p:nvPicPr>
          <p:cNvPr id="6" name="Picture 5">
            <a:extLst>
              <a:ext uri="{FF2B5EF4-FFF2-40B4-BE49-F238E27FC236}">
                <a16:creationId xmlns="" xmlns:a16="http://schemas.microsoft.com/office/drawing/2014/main" id="{A882F1BE-F222-B445-AB4A-41A421E3F28C}"/>
              </a:ext>
            </a:extLst>
          </p:cNvPr>
          <p:cNvPicPr>
            <a:picLocks noChangeAspect="1"/>
          </p:cNvPicPr>
          <p:nvPr/>
        </p:nvPicPr>
        <p:blipFill>
          <a:blip r:embed="rId2"/>
          <a:stretch>
            <a:fillRect/>
          </a:stretch>
        </p:blipFill>
        <p:spPr>
          <a:xfrm>
            <a:off x="9486900" y="4572000"/>
            <a:ext cx="1310757" cy="2001157"/>
          </a:xfrm>
          <a:prstGeom prst="rect">
            <a:avLst/>
          </a:prstGeom>
          <a:ln>
            <a:solidFill>
              <a:schemeClr val="tx1"/>
            </a:solidFill>
          </a:ln>
        </p:spPr>
      </p:pic>
    </p:spTree>
    <p:extLst>
      <p:ext uri="{BB962C8B-B14F-4D97-AF65-F5344CB8AC3E}">
        <p14:creationId xmlns:p14="http://schemas.microsoft.com/office/powerpoint/2010/main" val="998862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3881320" y="1900934"/>
            <a:ext cx="7627433" cy="3046988"/>
          </a:xfrm>
          <a:prstGeom prst="rect">
            <a:avLst/>
          </a:prstGeom>
          <a:noFill/>
        </p:spPr>
        <p:txBody>
          <a:bodyPr wrap="square" rtlCol="0">
            <a:spAutoFit/>
          </a:bodyPr>
          <a:lstStyle/>
          <a:p>
            <a:r>
              <a:rPr lang="en-US" sz="3200" i="1" dirty="0"/>
              <a:t>We must recognize that </a:t>
            </a:r>
            <a:r>
              <a:rPr lang="en-US" sz="3200" b="1" i="1" dirty="0"/>
              <a:t>God has a purpose for the family. </a:t>
            </a:r>
            <a:r>
              <a:rPr lang="en-US" sz="3200" i="1" dirty="0"/>
              <a:t>The Christian family is not an island. It is not intended to be an end in itself, but rather </a:t>
            </a:r>
            <a:r>
              <a:rPr lang="en-US" sz="3200" b="1" i="1" dirty="0"/>
              <a:t>a means to a greater end</a:t>
            </a:r>
            <a:r>
              <a:rPr lang="en-US" sz="3200" i="1" dirty="0"/>
              <a:t>. God wants the Christian family involved in His purpose and plan</a:t>
            </a:r>
            <a:r>
              <a:rPr lang="en-US" sz="3200" dirty="0"/>
              <a:t> (Fleming 29)</a:t>
            </a:r>
          </a:p>
        </p:txBody>
      </p:sp>
      <p:sp>
        <p:nvSpPr>
          <p:cNvPr id="5" name="TextBox 4">
            <a:extLst>
              <a:ext uri="{FF2B5EF4-FFF2-40B4-BE49-F238E27FC236}">
                <a16:creationId xmlns="" xmlns:a16="http://schemas.microsoft.com/office/drawing/2014/main" id="{5A8C3CE1-CA5B-8343-8098-FE0B2F6E4490}"/>
              </a:ext>
            </a:extLst>
          </p:cNvPr>
          <p:cNvSpPr txBox="1"/>
          <p:nvPr/>
        </p:nvSpPr>
        <p:spPr>
          <a:xfrm>
            <a:off x="3881321" y="719924"/>
            <a:ext cx="7627433" cy="707886"/>
          </a:xfrm>
          <a:prstGeom prst="rect">
            <a:avLst/>
          </a:prstGeom>
          <a:noFill/>
        </p:spPr>
        <p:txBody>
          <a:bodyPr wrap="square" rtlCol="0">
            <a:spAutoFit/>
          </a:bodyPr>
          <a:lstStyle/>
          <a:p>
            <a:pPr algn="ctr"/>
            <a:r>
              <a:rPr lang="en-US" sz="4000" dirty="0"/>
              <a:t>God has a purpose for the family</a:t>
            </a:r>
          </a:p>
        </p:txBody>
      </p:sp>
      <p:pic>
        <p:nvPicPr>
          <p:cNvPr id="6" name="Picture 5">
            <a:extLst>
              <a:ext uri="{FF2B5EF4-FFF2-40B4-BE49-F238E27FC236}">
                <a16:creationId xmlns="" xmlns:a16="http://schemas.microsoft.com/office/drawing/2014/main" id="{A882F1BE-F222-B445-AB4A-41A421E3F28C}"/>
              </a:ext>
            </a:extLst>
          </p:cNvPr>
          <p:cNvPicPr>
            <a:picLocks noChangeAspect="1"/>
          </p:cNvPicPr>
          <p:nvPr/>
        </p:nvPicPr>
        <p:blipFill>
          <a:blip r:embed="rId2"/>
          <a:stretch>
            <a:fillRect/>
          </a:stretch>
        </p:blipFill>
        <p:spPr>
          <a:xfrm>
            <a:off x="9486900" y="4572000"/>
            <a:ext cx="1310757" cy="2001157"/>
          </a:xfrm>
          <a:prstGeom prst="rect">
            <a:avLst/>
          </a:prstGeom>
          <a:ln>
            <a:solidFill>
              <a:schemeClr val="tx1"/>
            </a:solidFill>
          </a:ln>
        </p:spPr>
      </p:pic>
    </p:spTree>
    <p:extLst>
      <p:ext uri="{BB962C8B-B14F-4D97-AF65-F5344CB8AC3E}">
        <p14:creationId xmlns:p14="http://schemas.microsoft.com/office/powerpoint/2010/main" val="978878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3881320" y="1900934"/>
            <a:ext cx="7627433" cy="3046988"/>
          </a:xfrm>
          <a:prstGeom prst="rect">
            <a:avLst/>
          </a:prstGeom>
          <a:noFill/>
        </p:spPr>
        <p:txBody>
          <a:bodyPr wrap="square" rtlCol="0">
            <a:spAutoFit/>
          </a:bodyPr>
          <a:lstStyle/>
          <a:p>
            <a:r>
              <a:rPr lang="en-US" sz="3200" i="1" dirty="0"/>
              <a:t>We must recognize that </a:t>
            </a:r>
            <a:r>
              <a:rPr lang="en-US" sz="3200" b="1" i="1" dirty="0"/>
              <a:t>God has a purpose for the family. </a:t>
            </a:r>
            <a:r>
              <a:rPr lang="en-US" sz="3200" i="1" dirty="0"/>
              <a:t>The Christian family is not an island. It is not intended to be an end in itself, but rather </a:t>
            </a:r>
            <a:r>
              <a:rPr lang="en-US" sz="3200" b="1" i="1" dirty="0"/>
              <a:t>a means to a greater end</a:t>
            </a:r>
            <a:r>
              <a:rPr lang="en-US" sz="3200" i="1" dirty="0"/>
              <a:t>. </a:t>
            </a:r>
            <a:r>
              <a:rPr lang="en-US" sz="3200" b="1" i="1" dirty="0"/>
              <a:t>God wants the Christian family involved in His purpose and plan</a:t>
            </a:r>
            <a:r>
              <a:rPr lang="en-US" sz="3200" b="1" dirty="0"/>
              <a:t> </a:t>
            </a:r>
            <a:r>
              <a:rPr lang="en-US" sz="3200" dirty="0"/>
              <a:t>(Fleming 29)</a:t>
            </a:r>
          </a:p>
        </p:txBody>
      </p:sp>
      <p:sp>
        <p:nvSpPr>
          <p:cNvPr id="5" name="TextBox 4">
            <a:extLst>
              <a:ext uri="{FF2B5EF4-FFF2-40B4-BE49-F238E27FC236}">
                <a16:creationId xmlns="" xmlns:a16="http://schemas.microsoft.com/office/drawing/2014/main" id="{5A8C3CE1-CA5B-8343-8098-FE0B2F6E4490}"/>
              </a:ext>
            </a:extLst>
          </p:cNvPr>
          <p:cNvSpPr txBox="1"/>
          <p:nvPr/>
        </p:nvSpPr>
        <p:spPr>
          <a:xfrm>
            <a:off x="3881321" y="719924"/>
            <a:ext cx="7627433" cy="707886"/>
          </a:xfrm>
          <a:prstGeom prst="rect">
            <a:avLst/>
          </a:prstGeom>
          <a:noFill/>
        </p:spPr>
        <p:txBody>
          <a:bodyPr wrap="square" rtlCol="0">
            <a:spAutoFit/>
          </a:bodyPr>
          <a:lstStyle/>
          <a:p>
            <a:pPr algn="ctr"/>
            <a:r>
              <a:rPr lang="en-US" sz="4000" dirty="0"/>
              <a:t>God has a purpose for the family</a:t>
            </a:r>
          </a:p>
        </p:txBody>
      </p:sp>
      <p:pic>
        <p:nvPicPr>
          <p:cNvPr id="6" name="Picture 5">
            <a:extLst>
              <a:ext uri="{FF2B5EF4-FFF2-40B4-BE49-F238E27FC236}">
                <a16:creationId xmlns="" xmlns:a16="http://schemas.microsoft.com/office/drawing/2014/main" id="{A882F1BE-F222-B445-AB4A-41A421E3F28C}"/>
              </a:ext>
            </a:extLst>
          </p:cNvPr>
          <p:cNvPicPr>
            <a:picLocks noChangeAspect="1"/>
          </p:cNvPicPr>
          <p:nvPr/>
        </p:nvPicPr>
        <p:blipFill>
          <a:blip r:embed="rId2"/>
          <a:stretch>
            <a:fillRect/>
          </a:stretch>
        </p:blipFill>
        <p:spPr>
          <a:xfrm>
            <a:off x="9486900" y="4572000"/>
            <a:ext cx="1310757" cy="2001157"/>
          </a:xfrm>
          <a:prstGeom prst="rect">
            <a:avLst/>
          </a:prstGeom>
          <a:ln>
            <a:solidFill>
              <a:schemeClr val="tx1"/>
            </a:solidFill>
          </a:ln>
        </p:spPr>
      </p:pic>
    </p:spTree>
    <p:extLst>
      <p:ext uri="{BB962C8B-B14F-4D97-AF65-F5344CB8AC3E}">
        <p14:creationId xmlns:p14="http://schemas.microsoft.com/office/powerpoint/2010/main" val="204474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E07FECF-35F0-8E44-B72C-CA64BAC89907}"/>
              </a:ext>
            </a:extLst>
          </p:cNvPr>
          <p:cNvSpPr>
            <a:spLocks noGrp="1"/>
          </p:cNvSpPr>
          <p:nvPr>
            <p:ph type="title"/>
          </p:nvPr>
        </p:nvSpPr>
        <p:spPr>
          <a:xfrm>
            <a:off x="256032" y="977561"/>
            <a:ext cx="2834640" cy="2455334"/>
          </a:xfrm>
        </p:spPr>
        <p:txBody>
          <a:bodyPr anchor="t"/>
          <a:lstStyle/>
          <a:p>
            <a:r>
              <a:rPr lang="en-US" dirty="0"/>
              <a:t>Our Family: </a:t>
            </a:r>
            <a:br>
              <a:rPr lang="en-US" dirty="0"/>
            </a:br>
            <a:r>
              <a:rPr lang="en-US" dirty="0"/>
              <a:t/>
            </a:r>
            <a:br>
              <a:rPr lang="en-US" dirty="0"/>
            </a:br>
            <a:r>
              <a:rPr lang="en-US" dirty="0"/>
              <a:t>Tom &amp; Michelle</a:t>
            </a:r>
            <a:br>
              <a:rPr lang="en-US" dirty="0"/>
            </a:br>
            <a:r>
              <a:rPr lang="en-US" dirty="0"/>
              <a:t>Daniel</a:t>
            </a:r>
            <a:br>
              <a:rPr lang="en-US" dirty="0"/>
            </a:br>
            <a:r>
              <a:rPr lang="en-US" dirty="0"/>
              <a:t>Jenny &amp; Tyler</a:t>
            </a:r>
          </a:p>
        </p:txBody>
      </p:sp>
      <p:pic>
        <p:nvPicPr>
          <p:cNvPr id="10" name="Picture Placeholder 9">
            <a:extLst>
              <a:ext uri="{FF2B5EF4-FFF2-40B4-BE49-F238E27FC236}">
                <a16:creationId xmlns="" xmlns:a16="http://schemas.microsoft.com/office/drawing/2014/main" id="{7354C0E1-D594-E94A-A8F2-BB1DA4BB41AA}"/>
              </a:ext>
            </a:extLst>
          </p:cNvPr>
          <p:cNvPicPr>
            <a:picLocks noGrp="1" noChangeAspect="1"/>
          </p:cNvPicPr>
          <p:nvPr>
            <p:ph type="pic" idx="1"/>
          </p:nvPr>
        </p:nvPicPr>
        <p:blipFill>
          <a:blip r:embed="rId2"/>
          <a:srcRect t="6321" b="6321"/>
          <a:stretch>
            <a:fillRect/>
          </a:stretch>
        </p:blipFill>
        <p:spPr/>
      </p:pic>
      <p:sp>
        <p:nvSpPr>
          <p:cNvPr id="12" name="Title 5">
            <a:extLst>
              <a:ext uri="{FF2B5EF4-FFF2-40B4-BE49-F238E27FC236}">
                <a16:creationId xmlns="" xmlns:a16="http://schemas.microsoft.com/office/drawing/2014/main" id="{BADD4ECF-DA87-3843-99AE-99D0C86DA273}"/>
              </a:ext>
            </a:extLst>
          </p:cNvPr>
          <p:cNvSpPr txBox="1">
            <a:spLocks/>
          </p:cNvSpPr>
          <p:nvPr/>
        </p:nvSpPr>
        <p:spPr>
          <a:xfrm>
            <a:off x="256032" y="3683212"/>
            <a:ext cx="2013035" cy="204893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r>
              <a:rPr lang="en-US" dirty="0"/>
              <a:t>Our kids:</a:t>
            </a:r>
          </a:p>
          <a:p>
            <a:endParaRPr lang="en-US" dirty="0"/>
          </a:p>
          <a:p>
            <a:r>
              <a:rPr lang="en-US" dirty="0"/>
              <a:t>Michelle</a:t>
            </a:r>
          </a:p>
          <a:p>
            <a:r>
              <a:rPr lang="en-US" dirty="0"/>
              <a:t>Jenny</a:t>
            </a:r>
          </a:p>
          <a:p>
            <a:r>
              <a:rPr lang="en-US" dirty="0"/>
              <a:t>Daniel</a:t>
            </a:r>
          </a:p>
        </p:txBody>
      </p:sp>
      <p:sp>
        <p:nvSpPr>
          <p:cNvPr id="13" name="TextBox 12">
            <a:extLst>
              <a:ext uri="{FF2B5EF4-FFF2-40B4-BE49-F238E27FC236}">
                <a16:creationId xmlns="" xmlns:a16="http://schemas.microsoft.com/office/drawing/2014/main" id="{00CA7DD9-789F-D04C-962D-15C4191A398A}"/>
              </a:ext>
            </a:extLst>
          </p:cNvPr>
          <p:cNvSpPr txBox="1"/>
          <p:nvPr/>
        </p:nvSpPr>
        <p:spPr>
          <a:xfrm>
            <a:off x="256032" y="5732146"/>
            <a:ext cx="11429842" cy="954107"/>
          </a:xfrm>
          <a:prstGeom prst="rect">
            <a:avLst/>
          </a:prstGeom>
          <a:solidFill>
            <a:schemeClr val="bg1"/>
          </a:solidFill>
          <a:ln>
            <a:solidFill>
              <a:schemeClr val="tx1"/>
            </a:solidFill>
          </a:ln>
        </p:spPr>
        <p:txBody>
          <a:bodyPr wrap="square" rtlCol="0">
            <a:spAutoFit/>
          </a:bodyPr>
          <a:lstStyle/>
          <a:p>
            <a:r>
              <a:rPr lang="en-US" sz="2800" dirty="0"/>
              <a:t>Psalm 100:5 For the </a:t>
            </a:r>
            <a:r>
              <a:rPr lang="en-US" sz="2800" cap="small" dirty="0"/>
              <a:t>Lord</a:t>
            </a:r>
            <a:r>
              <a:rPr lang="en-US" sz="2800" dirty="0"/>
              <a:t> is good. His unfailing love continues forever, and his faithfulness continues to each generation.</a:t>
            </a:r>
          </a:p>
        </p:txBody>
      </p:sp>
    </p:spTree>
    <p:extLst>
      <p:ext uri="{BB962C8B-B14F-4D97-AF65-F5344CB8AC3E}">
        <p14:creationId xmlns:p14="http://schemas.microsoft.com/office/powerpoint/2010/main" val="34561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018048" cy="830997"/>
          </a:xfrm>
          <a:prstGeom prst="rect">
            <a:avLst/>
          </a:prstGeom>
          <a:noFill/>
        </p:spPr>
        <p:txBody>
          <a:bodyPr wrap="square" rtlCol="0">
            <a:spAutoFit/>
          </a:bodyPr>
          <a:lstStyle/>
          <a:p>
            <a:r>
              <a:rPr lang="en-US" sz="4800" dirty="0"/>
              <a:t>God’s Purpose</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4081346" y="1610774"/>
            <a:ext cx="7627433" cy="2308324"/>
          </a:xfrm>
          <a:prstGeom prst="rect">
            <a:avLst/>
          </a:prstGeom>
          <a:noFill/>
        </p:spPr>
        <p:txBody>
          <a:bodyPr wrap="square" rtlCol="0">
            <a:spAutoFit/>
          </a:bodyPr>
          <a:lstStyle/>
          <a:p>
            <a:r>
              <a:rPr lang="en-US" sz="4800" dirty="0"/>
              <a:t>Provide the best possible environment for our kids to develop</a:t>
            </a:r>
          </a:p>
        </p:txBody>
      </p:sp>
    </p:spTree>
    <p:extLst>
      <p:ext uri="{BB962C8B-B14F-4D97-AF65-F5344CB8AC3E}">
        <p14:creationId xmlns:p14="http://schemas.microsoft.com/office/powerpoint/2010/main" val="21315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Jean Fleming</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4040046" y="1144563"/>
            <a:ext cx="7128933" cy="4031873"/>
          </a:xfrm>
          <a:prstGeom prst="rect">
            <a:avLst/>
          </a:prstGeom>
          <a:noFill/>
        </p:spPr>
        <p:txBody>
          <a:bodyPr wrap="square" rtlCol="0">
            <a:spAutoFit/>
          </a:bodyPr>
          <a:lstStyle/>
          <a:p>
            <a:r>
              <a:rPr lang="en-US" sz="3200" i="1" dirty="0"/>
              <a:t>God established the family as the best possible environment for human development. In God’s plan the family provides a secure and loving framework in which to nourish the child—emotionally, intellectually, physically, and spiritually. The family is called to provide nurture, instruction, and discipline (</a:t>
            </a:r>
            <a:r>
              <a:rPr lang="en-US" sz="3200" dirty="0"/>
              <a:t>Fleming 20).</a:t>
            </a:r>
          </a:p>
        </p:txBody>
      </p:sp>
      <p:pic>
        <p:nvPicPr>
          <p:cNvPr id="5" name="Picture 4">
            <a:extLst>
              <a:ext uri="{FF2B5EF4-FFF2-40B4-BE49-F238E27FC236}">
                <a16:creationId xmlns="" xmlns:a16="http://schemas.microsoft.com/office/drawing/2014/main" id="{8D60BFA6-1917-1444-847C-573E33B030B0}"/>
              </a:ext>
            </a:extLst>
          </p:cNvPr>
          <p:cNvPicPr>
            <a:picLocks noChangeAspect="1"/>
          </p:cNvPicPr>
          <p:nvPr/>
        </p:nvPicPr>
        <p:blipFill>
          <a:blip r:embed="rId2"/>
          <a:stretch>
            <a:fillRect/>
          </a:stretch>
        </p:blipFill>
        <p:spPr>
          <a:xfrm>
            <a:off x="656335" y="1413769"/>
            <a:ext cx="2140649" cy="3268167"/>
          </a:xfrm>
          <a:prstGeom prst="rect">
            <a:avLst/>
          </a:prstGeom>
        </p:spPr>
      </p:pic>
    </p:spTree>
    <p:extLst>
      <p:ext uri="{BB962C8B-B14F-4D97-AF65-F5344CB8AC3E}">
        <p14:creationId xmlns:p14="http://schemas.microsoft.com/office/powerpoint/2010/main" val="1863111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Jean Fleming</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4040046" y="1144563"/>
            <a:ext cx="7516954" cy="4031873"/>
          </a:xfrm>
          <a:prstGeom prst="rect">
            <a:avLst/>
          </a:prstGeom>
          <a:noFill/>
        </p:spPr>
        <p:txBody>
          <a:bodyPr wrap="square" rtlCol="0">
            <a:spAutoFit/>
          </a:bodyPr>
          <a:lstStyle/>
          <a:p>
            <a:r>
              <a:rPr lang="en-US" sz="3200" i="1" dirty="0"/>
              <a:t>God established the family as the best possible environment for human development. In God’s plan the family provides a </a:t>
            </a:r>
            <a:r>
              <a:rPr lang="en-US" sz="3200" b="1" i="1" dirty="0"/>
              <a:t>secure and loving framework in which to nourish the child—emotionally, intellectually, physically, and spiritually</a:t>
            </a:r>
            <a:r>
              <a:rPr lang="en-US" sz="3200" i="1" dirty="0"/>
              <a:t>. The family is called to provide nurture, instruction, and discipline (</a:t>
            </a:r>
            <a:r>
              <a:rPr lang="en-US" sz="3200" dirty="0"/>
              <a:t>Fleming 20).</a:t>
            </a:r>
          </a:p>
        </p:txBody>
      </p:sp>
      <p:pic>
        <p:nvPicPr>
          <p:cNvPr id="5" name="Picture 4">
            <a:extLst>
              <a:ext uri="{FF2B5EF4-FFF2-40B4-BE49-F238E27FC236}">
                <a16:creationId xmlns="" xmlns:a16="http://schemas.microsoft.com/office/drawing/2014/main" id="{8D60BFA6-1917-1444-847C-573E33B030B0}"/>
              </a:ext>
            </a:extLst>
          </p:cNvPr>
          <p:cNvPicPr>
            <a:picLocks noChangeAspect="1"/>
          </p:cNvPicPr>
          <p:nvPr/>
        </p:nvPicPr>
        <p:blipFill>
          <a:blip r:embed="rId2"/>
          <a:stretch>
            <a:fillRect/>
          </a:stretch>
        </p:blipFill>
        <p:spPr>
          <a:xfrm>
            <a:off x="656335" y="1413769"/>
            <a:ext cx="2140649" cy="3268167"/>
          </a:xfrm>
          <a:prstGeom prst="rect">
            <a:avLst/>
          </a:prstGeom>
        </p:spPr>
      </p:pic>
    </p:spTree>
    <p:extLst>
      <p:ext uri="{BB962C8B-B14F-4D97-AF65-F5344CB8AC3E}">
        <p14:creationId xmlns:p14="http://schemas.microsoft.com/office/powerpoint/2010/main" val="129657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God’s Purpose in Parenting vs The World’s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4081346" y="4199506"/>
            <a:ext cx="3119553" cy="830997"/>
          </a:xfrm>
          <a:prstGeom prst="rect">
            <a:avLst/>
          </a:prstGeom>
          <a:noFill/>
        </p:spPr>
        <p:txBody>
          <a:bodyPr wrap="square" rtlCol="0">
            <a:spAutoFit/>
          </a:bodyPr>
          <a:lstStyle/>
          <a:p>
            <a:r>
              <a:rPr lang="en-US" sz="4800" dirty="0"/>
              <a:t>Love God</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4081346" y="1610774"/>
            <a:ext cx="7627433" cy="2308324"/>
          </a:xfrm>
          <a:prstGeom prst="rect">
            <a:avLst/>
          </a:prstGeom>
          <a:noFill/>
        </p:spPr>
        <p:txBody>
          <a:bodyPr wrap="square" rtlCol="0">
            <a:spAutoFit/>
          </a:bodyPr>
          <a:lstStyle/>
          <a:p>
            <a:r>
              <a:rPr lang="en-US" sz="4800" dirty="0"/>
              <a:t>Provide the best possible environment for our kids to develop</a:t>
            </a:r>
          </a:p>
        </p:txBody>
      </p:sp>
      <p:sp>
        <p:nvSpPr>
          <p:cNvPr id="6" name="Title 1">
            <a:extLst>
              <a:ext uri="{FF2B5EF4-FFF2-40B4-BE49-F238E27FC236}">
                <a16:creationId xmlns="" xmlns:a16="http://schemas.microsoft.com/office/drawing/2014/main" id="{DD60E429-B7C7-8847-88B1-96C41253CB55}"/>
              </a:ext>
            </a:extLst>
          </p:cNvPr>
          <p:cNvSpPr txBox="1">
            <a:spLocks/>
          </p:cNvSpPr>
          <p:nvPr/>
        </p:nvSpPr>
        <p:spPr>
          <a:xfrm>
            <a:off x="252919" y="286657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endParaRPr lang="en-US" dirty="0"/>
          </a:p>
        </p:txBody>
      </p:sp>
      <p:sp>
        <p:nvSpPr>
          <p:cNvPr id="7" name="TextBox 6">
            <a:extLst>
              <a:ext uri="{FF2B5EF4-FFF2-40B4-BE49-F238E27FC236}">
                <a16:creationId xmlns="" xmlns:a16="http://schemas.microsoft.com/office/drawing/2014/main" id="{C0410583-0AA4-7F47-A431-957F81A1EF47}"/>
              </a:ext>
            </a:extLst>
          </p:cNvPr>
          <p:cNvSpPr txBox="1"/>
          <p:nvPr/>
        </p:nvSpPr>
        <p:spPr>
          <a:xfrm>
            <a:off x="4081347" y="499369"/>
            <a:ext cx="5018048" cy="830997"/>
          </a:xfrm>
          <a:prstGeom prst="rect">
            <a:avLst/>
          </a:prstGeom>
          <a:noFill/>
        </p:spPr>
        <p:txBody>
          <a:bodyPr wrap="square" rtlCol="0">
            <a:spAutoFit/>
          </a:bodyPr>
          <a:lstStyle/>
          <a:p>
            <a:r>
              <a:rPr lang="en-US" sz="4800" dirty="0"/>
              <a:t>God’s Purpose</a:t>
            </a:r>
          </a:p>
        </p:txBody>
      </p:sp>
      <p:sp>
        <p:nvSpPr>
          <p:cNvPr id="8" name="TextBox 7">
            <a:extLst>
              <a:ext uri="{FF2B5EF4-FFF2-40B4-BE49-F238E27FC236}">
                <a16:creationId xmlns="" xmlns:a16="http://schemas.microsoft.com/office/drawing/2014/main" id="{E5FE3A8B-617C-A74E-9E00-CBF20E3C777D}"/>
              </a:ext>
            </a:extLst>
          </p:cNvPr>
          <p:cNvSpPr txBox="1"/>
          <p:nvPr/>
        </p:nvSpPr>
        <p:spPr>
          <a:xfrm>
            <a:off x="4081346" y="5162261"/>
            <a:ext cx="5319829" cy="830997"/>
          </a:xfrm>
          <a:prstGeom prst="rect">
            <a:avLst/>
          </a:prstGeom>
          <a:noFill/>
        </p:spPr>
        <p:txBody>
          <a:bodyPr wrap="square" rtlCol="0">
            <a:spAutoFit/>
          </a:bodyPr>
          <a:lstStyle/>
          <a:p>
            <a:r>
              <a:rPr lang="en-US" sz="4800" dirty="0"/>
              <a:t>Love Your Neighbor</a:t>
            </a:r>
          </a:p>
        </p:txBody>
      </p:sp>
    </p:spTree>
    <p:extLst>
      <p:ext uri="{BB962C8B-B14F-4D97-AF65-F5344CB8AC3E}">
        <p14:creationId xmlns:p14="http://schemas.microsoft.com/office/powerpoint/2010/main" val="16092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 presetClass="emph" presetSubtype="0" fill="hold" grpId="1" nodeType="withEffect">
                                  <p:stCondLst>
                                    <p:cond delay="0"/>
                                  </p:stCondLst>
                                  <p:childTnLst>
                                    <p:animScale>
                                      <p:cBhvr>
                                        <p:cTn id="12"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Matthew </a:t>
            </a:r>
            <a:br>
              <a:rPr lang="en-US" dirty="0"/>
            </a:br>
            <a:r>
              <a:rPr lang="en-US" dirty="0"/>
              <a:t>22:37-40 </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27432" cy="830997"/>
          </a:xfrm>
          <a:prstGeom prst="rect">
            <a:avLst/>
          </a:prstGeom>
          <a:noFill/>
        </p:spPr>
        <p:txBody>
          <a:bodyPr wrap="square" rtlCol="0">
            <a:spAutoFit/>
          </a:bodyPr>
          <a:lstStyle/>
          <a:p>
            <a:r>
              <a:rPr lang="en-US" sz="4800" dirty="0"/>
              <a:t>Based on 2 Commandments</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571875" y="1330366"/>
            <a:ext cx="8222629" cy="2308324"/>
          </a:xfrm>
          <a:prstGeom prst="rect">
            <a:avLst/>
          </a:prstGeom>
          <a:noFill/>
        </p:spPr>
        <p:txBody>
          <a:bodyPr wrap="square" rtlCol="0">
            <a:spAutoFit/>
          </a:bodyPr>
          <a:lstStyle/>
          <a:p>
            <a:r>
              <a:rPr lang="en-US" sz="3600" dirty="0">
                <a:cs typeface="Calibri" panose="020F0502020204030204" pitchFamily="34" charset="0"/>
              </a:rPr>
              <a:t>“</a:t>
            </a:r>
            <a:r>
              <a:rPr lang="en-US" sz="3600" b="1" dirty="0">
                <a:cs typeface="Calibri" panose="020F0502020204030204" pitchFamily="34" charset="0"/>
              </a:rPr>
              <a:t>’</a:t>
            </a:r>
            <a:r>
              <a:rPr lang="en-US" sz="3600" b="1" cap="small" dirty="0">
                <a:cs typeface="Calibri" panose="020F0502020204030204" pitchFamily="34" charset="0"/>
              </a:rPr>
              <a:t>You shall love the Lord your God with all your heart, and with all your soul, and with all your mind</a:t>
            </a:r>
            <a:r>
              <a:rPr lang="en-US" sz="3600" b="1" dirty="0">
                <a:cs typeface="Calibri" panose="020F0502020204030204" pitchFamily="34" charset="0"/>
              </a:rPr>
              <a:t>.’</a:t>
            </a:r>
            <a:r>
              <a:rPr lang="en-US" sz="3600" dirty="0">
                <a:cs typeface="Calibri" panose="020F0502020204030204" pitchFamily="34" charset="0"/>
              </a:rPr>
              <a:t> </a:t>
            </a:r>
            <a:r>
              <a:rPr lang="en-US" sz="3600" b="1" baseline="30000" dirty="0">
                <a:cs typeface="Calibri" panose="020F0502020204030204" pitchFamily="34" charset="0"/>
              </a:rPr>
              <a:t>38 </a:t>
            </a:r>
            <a:r>
              <a:rPr lang="en-US" sz="3600" dirty="0">
                <a:cs typeface="Calibri" panose="020F0502020204030204" pitchFamily="34" charset="0"/>
              </a:rPr>
              <a:t>This is the greatest and foremost commandment. </a:t>
            </a:r>
          </a:p>
        </p:txBody>
      </p:sp>
    </p:spTree>
    <p:extLst>
      <p:ext uri="{BB962C8B-B14F-4D97-AF65-F5344CB8AC3E}">
        <p14:creationId xmlns:p14="http://schemas.microsoft.com/office/powerpoint/2010/main" val="40418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Matthew </a:t>
            </a:r>
            <a:br>
              <a:rPr lang="en-US" dirty="0"/>
            </a:br>
            <a:r>
              <a:rPr lang="en-US" dirty="0"/>
              <a:t>22:37-40 </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27432" cy="830997"/>
          </a:xfrm>
          <a:prstGeom prst="rect">
            <a:avLst/>
          </a:prstGeom>
          <a:noFill/>
        </p:spPr>
        <p:txBody>
          <a:bodyPr wrap="square" rtlCol="0">
            <a:spAutoFit/>
          </a:bodyPr>
          <a:lstStyle/>
          <a:p>
            <a:r>
              <a:rPr lang="en-US" sz="4800" dirty="0"/>
              <a:t>Based on 2 Commandments</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571875" y="1330366"/>
            <a:ext cx="8343900" cy="4524315"/>
          </a:xfrm>
          <a:prstGeom prst="rect">
            <a:avLst/>
          </a:prstGeom>
          <a:noFill/>
        </p:spPr>
        <p:txBody>
          <a:bodyPr wrap="square" rtlCol="0">
            <a:spAutoFit/>
          </a:bodyPr>
          <a:lstStyle/>
          <a:p>
            <a:r>
              <a:rPr lang="en-US" sz="3600" dirty="0">
                <a:cs typeface="Calibri" panose="020F0502020204030204" pitchFamily="34" charset="0"/>
              </a:rPr>
              <a:t>“</a:t>
            </a:r>
            <a:r>
              <a:rPr lang="en-US" sz="3600" b="1" dirty="0">
                <a:cs typeface="Calibri" panose="020F0502020204030204" pitchFamily="34" charset="0"/>
              </a:rPr>
              <a:t>’</a:t>
            </a:r>
            <a:r>
              <a:rPr lang="en-US" sz="3600" b="1" cap="small" dirty="0">
                <a:cs typeface="Calibri" panose="020F0502020204030204" pitchFamily="34" charset="0"/>
              </a:rPr>
              <a:t>You shall love the Lord your God with all your heart, and with all your soul, and with all your mind</a:t>
            </a:r>
            <a:r>
              <a:rPr lang="en-US" sz="3600" b="1" dirty="0">
                <a:cs typeface="Calibri" panose="020F0502020204030204" pitchFamily="34" charset="0"/>
              </a:rPr>
              <a:t>.’</a:t>
            </a:r>
            <a:r>
              <a:rPr lang="en-US" sz="3600" dirty="0">
                <a:cs typeface="Calibri" panose="020F0502020204030204" pitchFamily="34" charset="0"/>
              </a:rPr>
              <a:t> </a:t>
            </a:r>
            <a:r>
              <a:rPr lang="en-US" sz="3600" b="1" baseline="30000" dirty="0">
                <a:cs typeface="Calibri" panose="020F0502020204030204" pitchFamily="34" charset="0"/>
              </a:rPr>
              <a:t>38 </a:t>
            </a:r>
            <a:r>
              <a:rPr lang="en-US" sz="3600" dirty="0">
                <a:cs typeface="Calibri" panose="020F0502020204030204" pitchFamily="34" charset="0"/>
              </a:rPr>
              <a:t>This is the greatest and foremost commandment. </a:t>
            </a:r>
          </a:p>
          <a:p>
            <a:r>
              <a:rPr lang="en-US" sz="3600" b="1" baseline="30000" dirty="0">
                <a:cs typeface="Calibri" panose="020F0502020204030204" pitchFamily="34" charset="0"/>
              </a:rPr>
              <a:t>39 </a:t>
            </a:r>
            <a:r>
              <a:rPr lang="en-US" sz="3600" dirty="0">
                <a:cs typeface="Calibri" panose="020F0502020204030204" pitchFamily="34" charset="0"/>
              </a:rPr>
              <a:t>The second is like it, </a:t>
            </a:r>
            <a:r>
              <a:rPr lang="en-US" sz="3600" b="1" dirty="0">
                <a:cs typeface="Calibri" panose="020F0502020204030204" pitchFamily="34" charset="0"/>
              </a:rPr>
              <a:t>‘</a:t>
            </a:r>
            <a:r>
              <a:rPr lang="en-US" sz="3600" b="1" cap="small" dirty="0">
                <a:cs typeface="Calibri" panose="020F0502020204030204" pitchFamily="34" charset="0"/>
              </a:rPr>
              <a:t>You shall love your neighbor as yourself</a:t>
            </a:r>
            <a:r>
              <a:rPr lang="en-US" sz="3600" b="1" dirty="0">
                <a:cs typeface="Calibri" panose="020F0502020204030204" pitchFamily="34" charset="0"/>
              </a:rPr>
              <a:t>.’</a:t>
            </a:r>
            <a:r>
              <a:rPr lang="en-US" sz="3600" dirty="0">
                <a:cs typeface="Calibri" panose="020F0502020204030204" pitchFamily="34" charset="0"/>
              </a:rPr>
              <a:t> </a:t>
            </a:r>
            <a:r>
              <a:rPr lang="en-US" sz="3600" b="1" baseline="30000" dirty="0">
                <a:cs typeface="Calibri" panose="020F0502020204030204" pitchFamily="34" charset="0"/>
              </a:rPr>
              <a:t>40 </a:t>
            </a:r>
            <a:r>
              <a:rPr lang="en-US" sz="3600" dirty="0">
                <a:cs typeface="Calibri" panose="020F0502020204030204" pitchFamily="34" charset="0"/>
              </a:rPr>
              <a:t>On these two commandments depend the whole Law and the Prophets.”</a:t>
            </a:r>
          </a:p>
        </p:txBody>
      </p:sp>
    </p:spTree>
    <p:extLst>
      <p:ext uri="{BB962C8B-B14F-4D97-AF65-F5344CB8AC3E}">
        <p14:creationId xmlns:p14="http://schemas.microsoft.com/office/powerpoint/2010/main" val="641436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
        <p:nvSpPr>
          <p:cNvPr id="5" name="Rectangle 4">
            <a:extLst>
              <a:ext uri="{FF2B5EF4-FFF2-40B4-BE49-F238E27FC236}">
                <a16:creationId xmlns="" xmlns:a16="http://schemas.microsoft.com/office/drawing/2014/main" id="{850B38EF-3DDA-5343-8E57-9F6A278DBBDF}"/>
              </a:ext>
            </a:extLst>
          </p:cNvPr>
          <p:cNvSpPr/>
          <p:nvPr/>
        </p:nvSpPr>
        <p:spPr>
          <a:xfrm>
            <a:off x="4076700" y="885736"/>
            <a:ext cx="6096000" cy="3539430"/>
          </a:xfrm>
          <a:prstGeom prst="rect">
            <a:avLst/>
          </a:prstGeom>
        </p:spPr>
        <p:txBody>
          <a:bodyPr>
            <a:spAutoFit/>
          </a:bodyPr>
          <a:lstStyle/>
          <a:p>
            <a:r>
              <a:rPr lang="en-US" sz="3200" i="1" dirty="0">
                <a:latin typeface="Calibri" panose="020F0502020204030204" pitchFamily="34" charset="0"/>
                <a:ea typeface="Calibri" panose="020F0502020204030204" pitchFamily="34" charset="0"/>
                <a:cs typeface="Calibri" panose="020F0502020204030204" pitchFamily="34" charset="0"/>
              </a:rPr>
              <a:t>No Christian family is meant to live behind a moat filled with water and a drawbridge swung up out of reach! To protect your family life to this extent, to save your family life in complete selfishness, is to lose it in the end</a:t>
            </a:r>
            <a:r>
              <a:rPr lang="en-US" sz="3200" dirty="0">
                <a:latin typeface="Calibri" panose="020F0502020204030204" pitchFamily="34" charset="0"/>
                <a:ea typeface="Calibri" panose="020F0502020204030204" pitchFamily="34" charset="0"/>
                <a:cs typeface="Calibri" panose="020F0502020204030204" pitchFamily="34" charset="0"/>
              </a:rPr>
              <a:t> (Schaeffer 231).</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3045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
        <p:nvSpPr>
          <p:cNvPr id="5" name="Rectangle 4">
            <a:extLst>
              <a:ext uri="{FF2B5EF4-FFF2-40B4-BE49-F238E27FC236}">
                <a16:creationId xmlns="" xmlns:a16="http://schemas.microsoft.com/office/drawing/2014/main" id="{850B38EF-3DDA-5343-8E57-9F6A278DBBDF}"/>
              </a:ext>
            </a:extLst>
          </p:cNvPr>
          <p:cNvSpPr/>
          <p:nvPr/>
        </p:nvSpPr>
        <p:spPr>
          <a:xfrm>
            <a:off x="3933825" y="457111"/>
            <a:ext cx="7581900" cy="3539430"/>
          </a:xfrm>
          <a:prstGeom prst="rect">
            <a:avLst/>
          </a:prstGeom>
        </p:spPr>
        <p:txBody>
          <a:bodyPr wrap="square">
            <a:spAutoFit/>
          </a:bodyPr>
          <a:lstStyle/>
          <a:p>
            <a:r>
              <a:rPr lang="en-US" sz="3200" i="1" dirty="0"/>
              <a:t>“There is nothing that is more helpful for your own children than their becoming involved in compassion for people.  There is nothing more beneficial for your children than discovering how exciting it is to know that someone has ‘passed from darkness to light’ because of the times spent in your home.</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220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
        <p:nvSpPr>
          <p:cNvPr id="5" name="Rectangle 4">
            <a:extLst>
              <a:ext uri="{FF2B5EF4-FFF2-40B4-BE49-F238E27FC236}">
                <a16:creationId xmlns="" xmlns:a16="http://schemas.microsoft.com/office/drawing/2014/main" id="{850B38EF-3DDA-5343-8E57-9F6A278DBBDF}"/>
              </a:ext>
            </a:extLst>
          </p:cNvPr>
          <p:cNvSpPr/>
          <p:nvPr/>
        </p:nvSpPr>
        <p:spPr>
          <a:xfrm>
            <a:off x="3933825" y="457111"/>
            <a:ext cx="7867650" cy="6001643"/>
          </a:xfrm>
          <a:prstGeom prst="rect">
            <a:avLst/>
          </a:prstGeom>
        </p:spPr>
        <p:txBody>
          <a:bodyPr wrap="square">
            <a:spAutoFit/>
          </a:bodyPr>
          <a:lstStyle/>
          <a:p>
            <a:r>
              <a:rPr lang="en-US" sz="3200" i="1" dirty="0"/>
              <a:t>“There is nothing that is more helpful for your own children than their becoming involved in compassion for people.  There is nothing more beneficial for your children than discovering how exciting it is to know that someone has ‘passed from darkness to light’ because of the times spent in your home. </a:t>
            </a:r>
          </a:p>
          <a:p>
            <a:r>
              <a:rPr lang="en-US" sz="3200" i="1" dirty="0"/>
              <a:t>To find that happiness really comes in the midst of seeing someone else helped—especially if helped to find eternal life, as well as to begin to have a changed life here—teaches the whole family what life is all about.”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323FCDC3-4829-C845-9435-44BD194F1B4B}"/>
              </a:ext>
            </a:extLst>
          </p:cNvPr>
          <p:cNvSpPr txBox="1"/>
          <p:nvPr/>
        </p:nvSpPr>
        <p:spPr>
          <a:xfrm>
            <a:off x="5985242" y="1370874"/>
            <a:ext cx="4164865" cy="4247317"/>
          </a:xfrm>
          <a:prstGeom prst="rect">
            <a:avLst/>
          </a:prstGeom>
          <a:solidFill>
            <a:schemeClr val="bg1">
              <a:lumMod val="85000"/>
            </a:schemeClr>
          </a:solidFill>
          <a:ln>
            <a:solidFill>
              <a:schemeClr val="tx1"/>
            </a:solidFill>
          </a:ln>
        </p:spPr>
        <p:txBody>
          <a:bodyPr wrap="square" rtlCol="0">
            <a:spAutoFit/>
          </a:bodyPr>
          <a:lstStyle/>
          <a:p>
            <a:pPr algn="ctr"/>
            <a:r>
              <a:rPr lang="en-US" sz="5400" dirty="0"/>
              <a:t>Example: </a:t>
            </a:r>
          </a:p>
          <a:p>
            <a:pPr algn="ctr"/>
            <a:r>
              <a:rPr lang="en-US" sz="5400" dirty="0"/>
              <a:t>Taking a teenage girl into our home</a:t>
            </a:r>
          </a:p>
        </p:txBody>
      </p:sp>
    </p:spTree>
    <p:extLst>
      <p:ext uri="{BB962C8B-B14F-4D97-AF65-F5344CB8AC3E}">
        <p14:creationId xmlns:p14="http://schemas.microsoft.com/office/powerpoint/2010/main" val="27721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4517637" cy="830997"/>
          </a:xfrm>
          <a:prstGeom prst="rect">
            <a:avLst/>
          </a:prstGeom>
          <a:noFill/>
        </p:spPr>
        <p:txBody>
          <a:bodyPr wrap="square" rtlCol="0">
            <a:spAutoFit/>
          </a:bodyPr>
          <a:lstStyle/>
          <a:p>
            <a:r>
              <a:rPr lang="en-US" sz="4800" dirty="0"/>
              <a:t>Love  the world!</a:t>
            </a:r>
          </a:p>
        </p:txBody>
      </p:sp>
      <p:sp>
        <p:nvSpPr>
          <p:cNvPr id="8" name="Title 1">
            <a:extLst>
              <a:ext uri="{FF2B5EF4-FFF2-40B4-BE49-F238E27FC236}">
                <a16:creationId xmlns="" xmlns:a16="http://schemas.microsoft.com/office/drawing/2014/main" id="{00DC9395-6F1B-CD44-9CD3-CFBFCCFE0080}"/>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31300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259C9-AA6F-3F47-8F0B-C37458FC2870}"/>
              </a:ext>
            </a:extLst>
          </p:cNvPr>
          <p:cNvSpPr>
            <a:spLocks noGrp="1"/>
          </p:cNvSpPr>
          <p:nvPr>
            <p:ph type="title"/>
          </p:nvPr>
        </p:nvSpPr>
        <p:spPr>
          <a:xfrm>
            <a:off x="281714" y="1017494"/>
            <a:ext cx="2834640" cy="2529840"/>
          </a:xfrm>
        </p:spPr>
        <p:txBody>
          <a:bodyPr>
            <a:normAutofit/>
          </a:bodyPr>
          <a:lstStyle/>
          <a:p>
            <a:r>
              <a:rPr lang="en-US" sz="4400" dirty="0"/>
              <a:t>God answered My Mom’s Prayer</a:t>
            </a:r>
          </a:p>
        </p:txBody>
      </p:sp>
      <p:pic>
        <p:nvPicPr>
          <p:cNvPr id="5" name="Picture Placeholder 4">
            <a:extLst>
              <a:ext uri="{FF2B5EF4-FFF2-40B4-BE49-F238E27FC236}">
                <a16:creationId xmlns="" xmlns:a16="http://schemas.microsoft.com/office/drawing/2014/main" id="{C4DA447F-75AE-FB4F-9D57-5852F31A50FB}"/>
              </a:ext>
            </a:extLst>
          </p:cNvPr>
          <p:cNvPicPr>
            <a:picLocks noGrp="1" noChangeAspect="1"/>
          </p:cNvPicPr>
          <p:nvPr>
            <p:ph type="pic" idx="1"/>
          </p:nvPr>
        </p:nvPicPr>
        <p:blipFill rotWithShape="1">
          <a:blip r:embed="rId2"/>
          <a:srcRect t="734" r="48850" b="734"/>
          <a:stretch/>
        </p:blipFill>
        <p:spPr>
          <a:xfrm>
            <a:off x="709665" y="3674095"/>
            <a:ext cx="1746213" cy="2242611"/>
          </a:xfrm>
          <a:prstGeom prst="rect">
            <a:avLst/>
          </a:prstGeom>
        </p:spPr>
      </p:pic>
      <p:sp>
        <p:nvSpPr>
          <p:cNvPr id="3" name="Rectangle 2">
            <a:extLst>
              <a:ext uri="{FF2B5EF4-FFF2-40B4-BE49-F238E27FC236}">
                <a16:creationId xmlns="" xmlns:a16="http://schemas.microsoft.com/office/drawing/2014/main" id="{B252475C-8B0A-6247-8353-10775FB64FDD}"/>
              </a:ext>
            </a:extLst>
          </p:cNvPr>
          <p:cNvSpPr/>
          <p:nvPr/>
        </p:nvSpPr>
        <p:spPr>
          <a:xfrm>
            <a:off x="3653116" y="204754"/>
            <a:ext cx="8099613" cy="3970318"/>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Father, I cannot comprehend who you are. My mind cannot grasp all the things about You but I do know that you worked a miracle in my life as I look back on my life. You not only answer our prayers but you go above and beyond what we ask for. You have blessed my family—my son and daughter are believers; their spouses are believers—all my grandchildren are believers. This is a miracle because of the background that I came from.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7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4517637" cy="830997"/>
          </a:xfrm>
          <a:prstGeom prst="rect">
            <a:avLst/>
          </a:prstGeom>
          <a:noFill/>
        </p:spPr>
        <p:txBody>
          <a:bodyPr wrap="square" rtlCol="0">
            <a:spAutoFit/>
          </a:bodyPr>
          <a:lstStyle/>
          <a:p>
            <a:r>
              <a:rPr lang="en-US" sz="4800" dirty="0"/>
              <a:t>Love  the world!</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769113" y="1330366"/>
            <a:ext cx="7939668" cy="4708981"/>
          </a:xfrm>
          <a:prstGeom prst="rect">
            <a:avLst/>
          </a:prstGeom>
          <a:noFill/>
        </p:spPr>
        <p:txBody>
          <a:bodyPr wrap="square" rtlCol="0">
            <a:spAutoFit/>
          </a:bodyPr>
          <a:lstStyle/>
          <a:p>
            <a:r>
              <a:rPr lang="en-US" sz="3200" dirty="0"/>
              <a:t>1 John 2:</a:t>
            </a:r>
            <a:r>
              <a:rPr lang="en-US" sz="3200" b="1" baseline="30000" dirty="0"/>
              <a:t> 15 </a:t>
            </a:r>
            <a:r>
              <a:rPr lang="en-US" sz="3200" dirty="0"/>
              <a:t>Do not </a:t>
            </a:r>
            <a:r>
              <a:rPr lang="en-US" sz="3200" b="1" dirty="0"/>
              <a:t>love  the world </a:t>
            </a:r>
            <a:r>
              <a:rPr lang="en-US" sz="3200" dirty="0"/>
              <a:t>nor the things in the world. If anyone loves the world, the love of the Father is not in him. </a:t>
            </a:r>
            <a:r>
              <a:rPr lang="en-US" sz="3200" b="1" baseline="30000" dirty="0"/>
              <a:t>16 </a:t>
            </a:r>
            <a:r>
              <a:rPr lang="en-US" sz="3200" dirty="0"/>
              <a:t>For all that is in the world, the </a:t>
            </a:r>
            <a:r>
              <a:rPr lang="en-US" sz="3600" b="1" dirty="0"/>
              <a:t>lust of the flesh and the lust of the eyes and the boastful pride of life</a:t>
            </a:r>
            <a:r>
              <a:rPr lang="en-US" sz="3200" dirty="0"/>
              <a:t>, is not from the Father, but is from the world. </a:t>
            </a:r>
            <a:r>
              <a:rPr lang="en-US" sz="3200" b="1" baseline="30000" dirty="0"/>
              <a:t>17 </a:t>
            </a:r>
            <a:r>
              <a:rPr lang="en-US" sz="3200" dirty="0"/>
              <a:t>The world is passing away, and </a:t>
            </a:r>
            <a:r>
              <a:rPr lang="en-US" sz="3200" i="1" dirty="0"/>
              <a:t>also</a:t>
            </a:r>
            <a:r>
              <a:rPr lang="en-US" sz="3200" dirty="0"/>
              <a:t> its lusts; but the one who does the will of God lives forever.</a:t>
            </a:r>
          </a:p>
        </p:txBody>
      </p:sp>
      <p:sp>
        <p:nvSpPr>
          <p:cNvPr id="8" name="Title 1">
            <a:extLst>
              <a:ext uri="{FF2B5EF4-FFF2-40B4-BE49-F238E27FC236}">
                <a16:creationId xmlns="" xmlns:a16="http://schemas.microsoft.com/office/drawing/2014/main" id="{00DC9395-6F1B-CD44-9CD3-CFBFCCFE0080}"/>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1001608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4517637" cy="830997"/>
          </a:xfrm>
          <a:prstGeom prst="rect">
            <a:avLst/>
          </a:prstGeom>
          <a:noFill/>
        </p:spPr>
        <p:txBody>
          <a:bodyPr wrap="square" rtlCol="0">
            <a:spAutoFit/>
          </a:bodyPr>
          <a:lstStyle/>
          <a:p>
            <a:r>
              <a:rPr lang="en-US" sz="4800" dirty="0"/>
              <a:t>Love  the world!</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769113" y="1330366"/>
            <a:ext cx="7939668" cy="4708981"/>
          </a:xfrm>
          <a:prstGeom prst="rect">
            <a:avLst/>
          </a:prstGeom>
          <a:noFill/>
        </p:spPr>
        <p:txBody>
          <a:bodyPr wrap="square" rtlCol="0">
            <a:spAutoFit/>
          </a:bodyPr>
          <a:lstStyle/>
          <a:p>
            <a:r>
              <a:rPr lang="en-US" sz="3200" dirty="0"/>
              <a:t>1 John 2:</a:t>
            </a:r>
            <a:r>
              <a:rPr lang="en-US" sz="3200" b="1" baseline="30000" dirty="0"/>
              <a:t> 15 </a:t>
            </a:r>
            <a:r>
              <a:rPr lang="en-US" sz="3200" dirty="0"/>
              <a:t>Do not </a:t>
            </a:r>
            <a:r>
              <a:rPr lang="en-US" sz="3200" b="1" dirty="0"/>
              <a:t>love  the world </a:t>
            </a:r>
            <a:r>
              <a:rPr lang="en-US" sz="3200" dirty="0"/>
              <a:t>nor the things in the world. If anyone loves the world, the love of the Father is not in him. </a:t>
            </a:r>
            <a:r>
              <a:rPr lang="en-US" sz="3200" b="1" baseline="30000" dirty="0"/>
              <a:t>16 </a:t>
            </a:r>
            <a:r>
              <a:rPr lang="en-US" sz="3200" dirty="0"/>
              <a:t>For all that is in the world, the </a:t>
            </a:r>
            <a:r>
              <a:rPr lang="en-US" sz="3600" b="1" dirty="0"/>
              <a:t>lust of the flesh and the lust of the eyes and the boastful pride of life</a:t>
            </a:r>
            <a:r>
              <a:rPr lang="en-US" sz="3200" dirty="0"/>
              <a:t>, is not from the Father, </a:t>
            </a:r>
            <a:r>
              <a:rPr lang="en-US" sz="3200" b="1" dirty="0"/>
              <a:t>but is from the world</a:t>
            </a:r>
            <a:r>
              <a:rPr lang="en-US" sz="3200" dirty="0"/>
              <a:t>. </a:t>
            </a:r>
            <a:r>
              <a:rPr lang="en-US" sz="3200" b="1" baseline="30000" dirty="0"/>
              <a:t>17 </a:t>
            </a:r>
            <a:r>
              <a:rPr lang="en-US" sz="3200" dirty="0"/>
              <a:t>The world is passing away, and </a:t>
            </a:r>
            <a:r>
              <a:rPr lang="en-US" sz="3200" i="1" dirty="0"/>
              <a:t>also</a:t>
            </a:r>
            <a:r>
              <a:rPr lang="en-US" sz="3200" dirty="0"/>
              <a:t> its lusts; but the one who does the will of God lives forever.</a:t>
            </a:r>
          </a:p>
        </p:txBody>
      </p:sp>
      <p:sp>
        <p:nvSpPr>
          <p:cNvPr id="8" name="Title 1">
            <a:extLst>
              <a:ext uri="{FF2B5EF4-FFF2-40B4-BE49-F238E27FC236}">
                <a16:creationId xmlns="" xmlns:a16="http://schemas.microsoft.com/office/drawing/2014/main" id="{00DC9395-6F1B-CD44-9CD3-CFBFCCFE0080}"/>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2154727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6232137" cy="830997"/>
          </a:xfrm>
          <a:prstGeom prst="rect">
            <a:avLst/>
          </a:prstGeom>
          <a:noFill/>
        </p:spPr>
        <p:txBody>
          <a:bodyPr wrap="square" rtlCol="0">
            <a:spAutoFit/>
          </a:bodyPr>
          <a:lstStyle/>
          <a:p>
            <a:r>
              <a:rPr lang="en-US" sz="4800" dirty="0"/>
              <a:t>Conform to  the world!</a:t>
            </a:r>
          </a:p>
        </p:txBody>
      </p:sp>
      <p:sp>
        <p:nvSpPr>
          <p:cNvPr id="7" name="Title 1">
            <a:extLst>
              <a:ext uri="{FF2B5EF4-FFF2-40B4-BE49-F238E27FC236}">
                <a16:creationId xmlns="" xmlns:a16="http://schemas.microsoft.com/office/drawing/2014/main" id="{02EF88BD-23EB-ED47-B50F-190ECD4CD7ED}"/>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254537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6232137" cy="830997"/>
          </a:xfrm>
          <a:prstGeom prst="rect">
            <a:avLst/>
          </a:prstGeom>
          <a:noFill/>
        </p:spPr>
        <p:txBody>
          <a:bodyPr wrap="square" rtlCol="0">
            <a:spAutoFit/>
          </a:bodyPr>
          <a:lstStyle/>
          <a:p>
            <a:r>
              <a:rPr lang="en-US" sz="4800" dirty="0"/>
              <a:t>Conform to  the world!</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769113" y="1330366"/>
            <a:ext cx="7939668" cy="3785652"/>
          </a:xfrm>
          <a:prstGeom prst="rect">
            <a:avLst/>
          </a:prstGeom>
          <a:noFill/>
        </p:spPr>
        <p:txBody>
          <a:bodyPr wrap="square" rtlCol="0">
            <a:spAutoFit/>
          </a:bodyPr>
          <a:lstStyle/>
          <a:p>
            <a:r>
              <a:rPr lang="en-US" sz="4000" dirty="0"/>
              <a:t>Romans 12: 2</a:t>
            </a:r>
            <a:r>
              <a:rPr lang="en-US" sz="4000" b="1" baseline="30000" dirty="0"/>
              <a:t>  </a:t>
            </a:r>
            <a:r>
              <a:rPr lang="en-US" sz="4000" dirty="0"/>
              <a:t>And do not </a:t>
            </a:r>
            <a:r>
              <a:rPr lang="en-US" sz="4000" b="1" dirty="0"/>
              <a:t>be conformed to this world</a:t>
            </a:r>
            <a:r>
              <a:rPr lang="en-US" sz="4000" dirty="0"/>
              <a:t>, but be transformed by the renewing of your mind, so that you may prove what the will of God is, that which is good and acceptable and perfect.</a:t>
            </a:r>
          </a:p>
        </p:txBody>
      </p:sp>
      <p:sp>
        <p:nvSpPr>
          <p:cNvPr id="7" name="Title 1">
            <a:extLst>
              <a:ext uri="{FF2B5EF4-FFF2-40B4-BE49-F238E27FC236}">
                <a16:creationId xmlns="" xmlns:a16="http://schemas.microsoft.com/office/drawing/2014/main" id="{02EF88BD-23EB-ED47-B50F-190ECD4CD7ED}"/>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2770642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D820FE7-8C4E-874C-A733-ABB7D2B10ECF}"/>
              </a:ext>
            </a:extLst>
          </p:cNvPr>
          <p:cNvSpPr txBox="1"/>
          <p:nvPr/>
        </p:nvSpPr>
        <p:spPr>
          <a:xfrm>
            <a:off x="3769113" y="499368"/>
            <a:ext cx="6232137" cy="830997"/>
          </a:xfrm>
          <a:prstGeom prst="rect">
            <a:avLst/>
          </a:prstGeom>
          <a:noFill/>
        </p:spPr>
        <p:txBody>
          <a:bodyPr wrap="square" rtlCol="0">
            <a:spAutoFit/>
          </a:bodyPr>
          <a:lstStyle/>
          <a:p>
            <a:r>
              <a:rPr lang="en-US" sz="4800" dirty="0"/>
              <a:t>Conform to  the world!</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3769113" y="1330366"/>
            <a:ext cx="7939668" cy="3785652"/>
          </a:xfrm>
          <a:prstGeom prst="rect">
            <a:avLst/>
          </a:prstGeom>
          <a:noFill/>
        </p:spPr>
        <p:txBody>
          <a:bodyPr wrap="square" rtlCol="0">
            <a:spAutoFit/>
          </a:bodyPr>
          <a:lstStyle/>
          <a:p>
            <a:r>
              <a:rPr lang="en-US" sz="4000" dirty="0"/>
              <a:t>Romans 12: 2</a:t>
            </a:r>
            <a:r>
              <a:rPr lang="en-US" sz="4000" b="1" baseline="30000" dirty="0"/>
              <a:t>  </a:t>
            </a:r>
            <a:r>
              <a:rPr lang="en-US" sz="4000" dirty="0"/>
              <a:t>And do not </a:t>
            </a:r>
            <a:r>
              <a:rPr lang="en-US" sz="4000" b="1" dirty="0"/>
              <a:t>be conformed to this world</a:t>
            </a:r>
            <a:r>
              <a:rPr lang="en-US" sz="4000" dirty="0"/>
              <a:t>, but be transformed by the renewing of your mind, </a:t>
            </a:r>
            <a:r>
              <a:rPr lang="en-US" sz="4000" b="1" dirty="0"/>
              <a:t>so that you may prove what the will of God is, that which is good and acceptable and perfect.</a:t>
            </a:r>
          </a:p>
        </p:txBody>
      </p:sp>
      <p:sp>
        <p:nvSpPr>
          <p:cNvPr id="7" name="Title 1">
            <a:extLst>
              <a:ext uri="{FF2B5EF4-FFF2-40B4-BE49-F238E27FC236}">
                <a16:creationId xmlns="" xmlns:a16="http://schemas.microsoft.com/office/drawing/2014/main" id="{02EF88BD-23EB-ED47-B50F-190ECD4CD7ED}"/>
              </a:ext>
            </a:extLst>
          </p:cNvPr>
          <p:cNvSpPr txBox="1">
            <a:spLocks/>
          </p:cNvSpPr>
          <p:nvPr/>
        </p:nvSpPr>
        <p:spPr>
          <a:xfrm>
            <a:off x="251525" y="114346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t>The World’s Purpose</a:t>
            </a:r>
          </a:p>
        </p:txBody>
      </p:sp>
    </p:spTree>
    <p:extLst>
      <p:ext uri="{BB962C8B-B14F-4D97-AF65-F5344CB8AC3E}">
        <p14:creationId xmlns:p14="http://schemas.microsoft.com/office/powerpoint/2010/main" val="3024839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049946B-00EF-D343-8D05-A0A2BB34B2A6}"/>
              </a:ext>
            </a:extLst>
          </p:cNvPr>
          <p:cNvPicPr>
            <a:picLocks noChangeAspect="1"/>
          </p:cNvPicPr>
          <p:nvPr/>
        </p:nvPicPr>
        <p:blipFill>
          <a:blip r:embed="rId2"/>
          <a:stretch>
            <a:fillRect/>
          </a:stretch>
        </p:blipFill>
        <p:spPr>
          <a:xfrm>
            <a:off x="2209800" y="838200"/>
            <a:ext cx="7772400" cy="5181600"/>
          </a:xfrm>
          <a:prstGeom prst="rect">
            <a:avLst/>
          </a:prstGeom>
        </p:spPr>
      </p:pic>
      <p:pic>
        <p:nvPicPr>
          <p:cNvPr id="3" name="Picture 2">
            <a:extLst>
              <a:ext uri="{FF2B5EF4-FFF2-40B4-BE49-F238E27FC236}">
                <a16:creationId xmlns="" xmlns:a16="http://schemas.microsoft.com/office/drawing/2014/main" id="{A36217AF-FF4D-0B49-8C8E-B738BF02267F}"/>
              </a:ext>
            </a:extLst>
          </p:cNvPr>
          <p:cNvPicPr>
            <a:picLocks noChangeAspect="1"/>
          </p:cNvPicPr>
          <p:nvPr/>
        </p:nvPicPr>
        <p:blipFill>
          <a:blip r:embed="rId3"/>
          <a:stretch>
            <a:fillRect/>
          </a:stretch>
        </p:blipFill>
        <p:spPr>
          <a:xfrm>
            <a:off x="6869152" y="3710507"/>
            <a:ext cx="3590692" cy="2483562"/>
          </a:xfrm>
          <a:prstGeom prst="rect">
            <a:avLst/>
          </a:prstGeom>
        </p:spPr>
      </p:pic>
    </p:spTree>
    <p:extLst>
      <p:ext uri="{BB962C8B-B14F-4D97-AF65-F5344CB8AC3E}">
        <p14:creationId xmlns:p14="http://schemas.microsoft.com/office/powerpoint/2010/main" val="382713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normAutofit/>
          </a:bodyPr>
          <a:lstStyle/>
          <a:p>
            <a:r>
              <a:rPr lang="en-US" sz="8000" dirty="0"/>
              <a:t>How ?</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6148503" cy="830997"/>
          </a:xfrm>
          <a:prstGeom prst="rect">
            <a:avLst/>
          </a:prstGeom>
          <a:noFill/>
        </p:spPr>
        <p:txBody>
          <a:bodyPr wrap="square" rtlCol="0">
            <a:spAutoFit/>
          </a:bodyPr>
          <a:lstStyle/>
          <a:p>
            <a:r>
              <a:rPr lang="en-US" sz="4800" dirty="0"/>
              <a:t>Value what God Values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4081347" y="1570351"/>
            <a:ext cx="6148504" cy="830997"/>
          </a:xfrm>
          <a:prstGeom prst="rect">
            <a:avLst/>
          </a:prstGeom>
          <a:noFill/>
        </p:spPr>
        <p:txBody>
          <a:bodyPr wrap="square" rtlCol="0">
            <a:spAutoFit/>
          </a:bodyPr>
          <a:lstStyle/>
          <a:p>
            <a:r>
              <a:rPr lang="en-US" sz="4800" dirty="0"/>
              <a:t>Not the World’s Values!</a:t>
            </a:r>
          </a:p>
        </p:txBody>
      </p:sp>
    </p:spTree>
    <p:extLst>
      <p:ext uri="{BB962C8B-B14F-4D97-AF65-F5344CB8AC3E}">
        <p14:creationId xmlns:p14="http://schemas.microsoft.com/office/powerpoint/2010/main" val="412872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Value what God Values</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27432" cy="830997"/>
          </a:xfrm>
          <a:prstGeom prst="rect">
            <a:avLst/>
          </a:prstGeom>
          <a:noFill/>
        </p:spPr>
        <p:txBody>
          <a:bodyPr wrap="square" rtlCol="0">
            <a:spAutoFit/>
          </a:bodyPr>
          <a:lstStyle/>
          <a:p>
            <a:r>
              <a:rPr lang="en-US" sz="4800" dirty="0"/>
              <a:t>What does God value?</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4081346" y="1610774"/>
            <a:ext cx="3501483" cy="830997"/>
          </a:xfrm>
          <a:prstGeom prst="rect">
            <a:avLst/>
          </a:prstGeom>
          <a:noFill/>
        </p:spPr>
        <p:txBody>
          <a:bodyPr wrap="square" rtlCol="0">
            <a:spAutoFit/>
          </a:bodyPr>
          <a:lstStyle/>
          <a:p>
            <a:r>
              <a:rPr lang="en-US" sz="4800" dirty="0"/>
              <a:t>Relationship</a:t>
            </a:r>
          </a:p>
        </p:txBody>
      </p:sp>
    </p:spTree>
    <p:extLst>
      <p:ext uri="{BB962C8B-B14F-4D97-AF65-F5344CB8AC3E}">
        <p14:creationId xmlns:p14="http://schemas.microsoft.com/office/powerpoint/2010/main" val="35504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757945" cy="4524315"/>
          </a:xfrm>
          <a:prstGeom prst="rect">
            <a:avLst/>
          </a:prstGeom>
          <a:noFill/>
        </p:spPr>
        <p:txBody>
          <a:bodyPr wrap="square" rtlCol="0">
            <a:spAutoFit/>
          </a:bodyPr>
          <a:lstStyle/>
          <a:p>
            <a:r>
              <a:rPr lang="en-US" sz="3200" i="1" dirty="0"/>
              <a:t>A family is a formation center for human relationships. The family is the place where the deep understanding that people are significant, important, worthwhile, with a purpose in life, should be learned at an early age. The family is the place where children should learn that human beings have been made in the image of God and are therefore very special in the universe</a:t>
            </a:r>
            <a:r>
              <a:rPr lang="en-US" sz="3200" dirty="0"/>
              <a:t> (Schaeffer 69).</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907806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Value what God Values</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27432" cy="830997"/>
          </a:xfrm>
          <a:prstGeom prst="rect">
            <a:avLst/>
          </a:prstGeom>
          <a:noFill/>
        </p:spPr>
        <p:txBody>
          <a:bodyPr wrap="square" rtlCol="0">
            <a:spAutoFit/>
          </a:bodyPr>
          <a:lstStyle/>
          <a:p>
            <a:r>
              <a:rPr lang="en-US" sz="4800" dirty="0"/>
              <a:t>What does God value?</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4081346" y="2722179"/>
            <a:ext cx="2810108" cy="830997"/>
          </a:xfrm>
          <a:prstGeom prst="rect">
            <a:avLst/>
          </a:prstGeom>
          <a:noFill/>
        </p:spPr>
        <p:txBody>
          <a:bodyPr wrap="square" rtlCol="0">
            <a:spAutoFit/>
          </a:bodyPr>
          <a:lstStyle/>
          <a:p>
            <a:r>
              <a:rPr lang="en-US" sz="4800" dirty="0"/>
              <a:t>Character</a:t>
            </a:r>
          </a:p>
        </p:txBody>
      </p:sp>
      <p:sp>
        <p:nvSpPr>
          <p:cNvPr id="5" name="TextBox 4">
            <a:extLst>
              <a:ext uri="{FF2B5EF4-FFF2-40B4-BE49-F238E27FC236}">
                <a16:creationId xmlns="" xmlns:a16="http://schemas.microsoft.com/office/drawing/2014/main" id="{AF52EB8A-3406-7D4A-B7C8-945B2AFB3F92}"/>
              </a:ext>
            </a:extLst>
          </p:cNvPr>
          <p:cNvSpPr txBox="1"/>
          <p:nvPr/>
        </p:nvSpPr>
        <p:spPr>
          <a:xfrm>
            <a:off x="4081346" y="1610774"/>
            <a:ext cx="3501483" cy="830997"/>
          </a:xfrm>
          <a:prstGeom prst="rect">
            <a:avLst/>
          </a:prstGeom>
          <a:noFill/>
        </p:spPr>
        <p:txBody>
          <a:bodyPr wrap="square" rtlCol="0">
            <a:spAutoFit/>
          </a:bodyPr>
          <a:lstStyle/>
          <a:p>
            <a:r>
              <a:rPr lang="en-US" sz="4800" dirty="0"/>
              <a:t>Relationship</a:t>
            </a:r>
          </a:p>
        </p:txBody>
      </p:sp>
    </p:spTree>
    <p:extLst>
      <p:ext uri="{BB962C8B-B14F-4D97-AF65-F5344CB8AC3E}">
        <p14:creationId xmlns:p14="http://schemas.microsoft.com/office/powerpoint/2010/main" val="185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259C9-AA6F-3F47-8F0B-C37458FC2870}"/>
              </a:ext>
            </a:extLst>
          </p:cNvPr>
          <p:cNvSpPr>
            <a:spLocks noGrp="1"/>
          </p:cNvSpPr>
          <p:nvPr>
            <p:ph type="title"/>
          </p:nvPr>
        </p:nvSpPr>
        <p:spPr>
          <a:xfrm>
            <a:off x="281714" y="1017494"/>
            <a:ext cx="2834640" cy="2529840"/>
          </a:xfrm>
        </p:spPr>
        <p:txBody>
          <a:bodyPr>
            <a:normAutofit/>
          </a:bodyPr>
          <a:lstStyle/>
          <a:p>
            <a:r>
              <a:rPr lang="en-US" sz="4400" dirty="0"/>
              <a:t>God answered My Mom’s Prayer</a:t>
            </a:r>
          </a:p>
        </p:txBody>
      </p:sp>
      <p:pic>
        <p:nvPicPr>
          <p:cNvPr id="5" name="Picture Placeholder 4">
            <a:extLst>
              <a:ext uri="{FF2B5EF4-FFF2-40B4-BE49-F238E27FC236}">
                <a16:creationId xmlns="" xmlns:a16="http://schemas.microsoft.com/office/drawing/2014/main" id="{C4DA447F-75AE-FB4F-9D57-5852F31A50FB}"/>
              </a:ext>
            </a:extLst>
          </p:cNvPr>
          <p:cNvPicPr>
            <a:picLocks noGrp="1" noChangeAspect="1"/>
          </p:cNvPicPr>
          <p:nvPr>
            <p:ph type="pic" idx="1"/>
          </p:nvPr>
        </p:nvPicPr>
        <p:blipFill rotWithShape="1">
          <a:blip r:embed="rId2"/>
          <a:srcRect t="734" r="48850" b="734"/>
          <a:stretch/>
        </p:blipFill>
        <p:spPr>
          <a:xfrm>
            <a:off x="709665" y="3674095"/>
            <a:ext cx="1746213" cy="2242611"/>
          </a:xfrm>
          <a:prstGeom prst="rect">
            <a:avLst/>
          </a:prstGeom>
        </p:spPr>
      </p:pic>
      <p:sp>
        <p:nvSpPr>
          <p:cNvPr id="3" name="Rectangle 2">
            <a:extLst>
              <a:ext uri="{FF2B5EF4-FFF2-40B4-BE49-F238E27FC236}">
                <a16:creationId xmlns="" xmlns:a16="http://schemas.microsoft.com/office/drawing/2014/main" id="{B252475C-8B0A-6247-8353-10775FB64FDD}"/>
              </a:ext>
            </a:extLst>
          </p:cNvPr>
          <p:cNvSpPr/>
          <p:nvPr/>
        </p:nvSpPr>
        <p:spPr>
          <a:xfrm>
            <a:off x="3653116" y="204754"/>
            <a:ext cx="8099613" cy="6555641"/>
          </a:xfrm>
          <a:prstGeom prst="rect">
            <a:avLst/>
          </a:prstGeom>
        </p:spPr>
        <p:txBody>
          <a:bodyPr wrap="square">
            <a:spAutoFit/>
          </a:bodyPr>
          <a:lstStyle/>
          <a:p>
            <a:r>
              <a:rPr lang="en-US" sz="2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Father, I cannot comprehend who You are. My mind cannot grasp all the things about You but I do know that You worked a miracle in my life as I look back on my life. You not only answer our prayers but You go above and beyond what we ask for. You have blessed my family—my son and daughter are believers; their spouses are believers—all my grandchildren are believers. This is a miracle because of the background that I came from. </a:t>
            </a:r>
            <a:r>
              <a:rPr lang="en-US" sz="2800" dirty="0">
                <a:latin typeface="Calibri" panose="020F0502020204030204" pitchFamily="34" charset="0"/>
                <a:ea typeface="Calibri" panose="020F0502020204030204" pitchFamily="34" charset="0"/>
                <a:cs typeface="Times New Roman" panose="02020603050405020304" pitchFamily="18" charset="0"/>
              </a:rPr>
              <a:t>I don’t know how You did it. My prayers are puny but You put it all together. I thank You for how you worked in my children’s lives and their spouses’ lives. They are actively reaching out to the people around them and doing Your work. No person would be able to work all of this out but You were able to do this.  Thank You for blessing my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0865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p:txBody>
          <a:bodyPr anchor="b"/>
          <a:lstStyle/>
          <a:p>
            <a:pPr algn="ctr"/>
            <a:r>
              <a:rPr lang="en-US" dirty="0"/>
              <a:t/>
            </a:r>
            <a:br>
              <a:rPr lang="en-US" dirty="0"/>
            </a:br>
            <a:r>
              <a:rPr lang="en-US" dirty="0"/>
              <a:t>Edith Schaeffer</a:t>
            </a:r>
          </a:p>
        </p:txBody>
      </p:sp>
      <p:sp>
        <p:nvSpPr>
          <p:cNvPr id="4" name="TextBox 3">
            <a:extLst>
              <a:ext uri="{FF2B5EF4-FFF2-40B4-BE49-F238E27FC236}">
                <a16:creationId xmlns="" xmlns:a16="http://schemas.microsoft.com/office/drawing/2014/main" id="{ECCBD5D7-CA2A-2C44-909C-D4081DE44E95}"/>
              </a:ext>
            </a:extLst>
          </p:cNvPr>
          <p:cNvSpPr txBox="1"/>
          <p:nvPr/>
        </p:nvSpPr>
        <p:spPr>
          <a:xfrm>
            <a:off x="3928533" y="618425"/>
            <a:ext cx="7757945" cy="3539430"/>
          </a:xfrm>
          <a:prstGeom prst="rect">
            <a:avLst/>
          </a:prstGeom>
          <a:noFill/>
        </p:spPr>
        <p:txBody>
          <a:bodyPr wrap="square" rtlCol="0">
            <a:spAutoFit/>
          </a:bodyPr>
          <a:lstStyle/>
          <a:p>
            <a:r>
              <a:rPr lang="en-US" sz="3200" i="1" dirty="0"/>
              <a:t>The family is the place where loyalty, dependability, trustworthiness, compassion, sensitivity to others, thoughtfulness, and unselfishness are supposed to have their roots. Someone must take the initiative and use imagination to intentionally teach these things</a:t>
            </a:r>
            <a:r>
              <a:rPr lang="en-US" sz="3200" dirty="0"/>
              <a:t> (Schaeffer 83).</a:t>
            </a:r>
          </a:p>
        </p:txBody>
      </p:sp>
      <p:pic>
        <p:nvPicPr>
          <p:cNvPr id="6" name="Picture 5">
            <a:extLst>
              <a:ext uri="{FF2B5EF4-FFF2-40B4-BE49-F238E27FC236}">
                <a16:creationId xmlns="" xmlns:a16="http://schemas.microsoft.com/office/drawing/2014/main" id="{17EE185E-B2CD-EA49-A7FF-903B86D37692}"/>
              </a:ext>
            </a:extLst>
          </p:cNvPr>
          <p:cNvPicPr>
            <a:picLocks noChangeAspect="1"/>
          </p:cNvPicPr>
          <p:nvPr/>
        </p:nvPicPr>
        <p:blipFill>
          <a:blip r:embed="rId2"/>
          <a:stretch>
            <a:fillRect/>
          </a:stretch>
        </p:blipFill>
        <p:spPr>
          <a:xfrm>
            <a:off x="691610" y="1241777"/>
            <a:ext cx="2070100" cy="3162300"/>
          </a:xfrm>
          <a:prstGeom prst="rect">
            <a:avLst/>
          </a:prstGeom>
        </p:spPr>
      </p:pic>
    </p:spTree>
    <p:extLst>
      <p:ext uri="{BB962C8B-B14F-4D97-AF65-F5344CB8AC3E}">
        <p14:creationId xmlns:p14="http://schemas.microsoft.com/office/powerpoint/2010/main" val="1953672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this world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263375" cy="830997"/>
          </a:xfrm>
          <a:prstGeom prst="rect">
            <a:avLst/>
          </a:prstGeom>
          <a:noFill/>
        </p:spPr>
        <p:txBody>
          <a:bodyPr wrap="square" rtlCol="0">
            <a:spAutoFit/>
          </a:bodyPr>
          <a:lstStyle/>
          <a:p>
            <a:r>
              <a:rPr lang="en-US" sz="4800" dirty="0"/>
              <a:t>Power and Position</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4524315"/>
          </a:xfrm>
          <a:prstGeom prst="rect">
            <a:avLst/>
          </a:prstGeom>
          <a:noFill/>
        </p:spPr>
        <p:txBody>
          <a:bodyPr wrap="square" rtlCol="0">
            <a:spAutoFit/>
          </a:bodyPr>
          <a:lstStyle/>
          <a:p>
            <a:pPr marL="685800" indent="-685800">
              <a:buFont typeface="Arial" panose="020B0604020202020204" pitchFamily="34" charset="0"/>
              <a:buChar char="•"/>
            </a:pPr>
            <a:r>
              <a:rPr lang="en-US" sz="4800" dirty="0"/>
              <a:t>Be the most popular</a:t>
            </a:r>
          </a:p>
          <a:p>
            <a:pPr marL="685800" indent="-685800">
              <a:buFont typeface="Arial" panose="020B0604020202020204" pitchFamily="34" charset="0"/>
              <a:buChar char="•"/>
            </a:pPr>
            <a:r>
              <a:rPr lang="en-US" sz="4800" dirty="0"/>
              <a:t>Best athlete</a:t>
            </a:r>
          </a:p>
          <a:p>
            <a:pPr marL="685800" indent="-685800">
              <a:buFont typeface="Arial" panose="020B0604020202020204" pitchFamily="34" charset="0"/>
              <a:buChar char="•"/>
            </a:pPr>
            <a:r>
              <a:rPr lang="en-US" sz="4800" dirty="0"/>
              <a:t>Best artist</a:t>
            </a:r>
          </a:p>
          <a:p>
            <a:pPr marL="685800" indent="-685800">
              <a:buFont typeface="Arial" panose="020B0604020202020204" pitchFamily="34" charset="0"/>
              <a:buChar char="•"/>
            </a:pPr>
            <a:r>
              <a:rPr lang="en-US" sz="4800" dirty="0"/>
              <a:t>Best student</a:t>
            </a:r>
          </a:p>
          <a:p>
            <a:pPr marL="685800" indent="-685800">
              <a:buFont typeface="Arial" panose="020B0604020202020204" pitchFamily="34" charset="0"/>
              <a:buChar char="•"/>
            </a:pPr>
            <a:r>
              <a:rPr lang="en-US" sz="4800" dirty="0"/>
              <a:t>Prestigious profession</a:t>
            </a:r>
          </a:p>
          <a:p>
            <a:pPr marL="685800" indent="-685800">
              <a:buFont typeface="Arial" panose="020B0604020202020204" pitchFamily="34" charset="0"/>
              <a:buChar char="•"/>
            </a:pPr>
            <a:r>
              <a:rPr lang="en-US" sz="4800" dirty="0"/>
              <a:t>Self is first and center</a:t>
            </a:r>
          </a:p>
        </p:txBody>
      </p:sp>
      <p:pic>
        <p:nvPicPr>
          <p:cNvPr id="5" name="Picture 4">
            <a:extLst>
              <a:ext uri="{FF2B5EF4-FFF2-40B4-BE49-F238E27FC236}">
                <a16:creationId xmlns="" xmlns:a16="http://schemas.microsoft.com/office/drawing/2014/main" id="{3CD81F41-54B5-1E4F-B2C8-1C8A002CB758}"/>
              </a:ext>
            </a:extLst>
          </p:cNvPr>
          <p:cNvPicPr>
            <a:picLocks noChangeAspect="1"/>
          </p:cNvPicPr>
          <p:nvPr/>
        </p:nvPicPr>
        <p:blipFill>
          <a:blip r:embed="rId2"/>
          <a:stretch>
            <a:fillRect/>
          </a:stretch>
        </p:blipFill>
        <p:spPr>
          <a:xfrm>
            <a:off x="557561" y="4473941"/>
            <a:ext cx="3083313" cy="2055542"/>
          </a:xfrm>
          <a:prstGeom prst="rect">
            <a:avLst/>
          </a:prstGeom>
        </p:spPr>
      </p:pic>
    </p:spTree>
    <p:extLst>
      <p:ext uri="{BB962C8B-B14F-4D97-AF65-F5344CB8AC3E}">
        <p14:creationId xmlns:p14="http://schemas.microsoft.com/office/powerpoint/2010/main" val="2798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263375" cy="830997"/>
          </a:xfrm>
          <a:prstGeom prst="rect">
            <a:avLst/>
          </a:prstGeom>
          <a:noFill/>
        </p:spPr>
        <p:txBody>
          <a:bodyPr wrap="square" rtlCol="0">
            <a:spAutoFit/>
          </a:bodyPr>
          <a:lstStyle/>
          <a:p>
            <a:r>
              <a:rPr lang="en-US" sz="4800" dirty="0"/>
              <a:t>Be a servant</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3170099"/>
          </a:xfrm>
          <a:prstGeom prst="rect">
            <a:avLst/>
          </a:prstGeom>
          <a:noFill/>
        </p:spPr>
        <p:txBody>
          <a:bodyPr wrap="square" rtlCol="0">
            <a:spAutoFit/>
          </a:bodyPr>
          <a:lstStyle/>
          <a:p>
            <a:r>
              <a:rPr lang="en-US" sz="4000" dirty="0"/>
              <a:t>Matthew 20:26-27 “Whoever wants to become great among you must </a:t>
            </a:r>
            <a:r>
              <a:rPr lang="en-US" sz="4000" b="1" dirty="0"/>
              <a:t>be your servant</a:t>
            </a:r>
            <a:r>
              <a:rPr lang="en-US" sz="4000" dirty="0"/>
              <a:t>, and whoever wants to be first must </a:t>
            </a:r>
            <a:r>
              <a:rPr lang="en-US" sz="4000" b="1" dirty="0"/>
              <a:t>be your slave</a:t>
            </a:r>
            <a:r>
              <a:rPr lang="en-US" sz="4000" dirty="0"/>
              <a:t>.” </a:t>
            </a:r>
          </a:p>
        </p:txBody>
      </p:sp>
      <p:pic>
        <p:nvPicPr>
          <p:cNvPr id="7" name="Picture 6">
            <a:extLst>
              <a:ext uri="{FF2B5EF4-FFF2-40B4-BE49-F238E27FC236}">
                <a16:creationId xmlns="" xmlns:a16="http://schemas.microsoft.com/office/drawing/2014/main" id="{E4325C76-5456-6741-98CA-96E3F30661A8}"/>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831889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this world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263375" cy="830997"/>
          </a:xfrm>
          <a:prstGeom prst="rect">
            <a:avLst/>
          </a:prstGeom>
          <a:noFill/>
        </p:spPr>
        <p:txBody>
          <a:bodyPr wrap="square" rtlCol="0">
            <a:spAutoFit/>
          </a:bodyPr>
          <a:lstStyle/>
          <a:p>
            <a:r>
              <a:rPr lang="en-US" sz="4800" dirty="0"/>
              <a:t>Externals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2308324"/>
          </a:xfrm>
          <a:prstGeom prst="rect">
            <a:avLst/>
          </a:prstGeom>
          <a:noFill/>
        </p:spPr>
        <p:txBody>
          <a:bodyPr wrap="square" rtlCol="0">
            <a:spAutoFit/>
          </a:bodyPr>
          <a:lstStyle/>
          <a:p>
            <a:pPr marL="685800" indent="-685800">
              <a:buFont typeface="Arial" panose="020B0604020202020204" pitchFamily="34" charset="0"/>
              <a:buChar char="•"/>
            </a:pPr>
            <a:r>
              <a:rPr lang="en-US" sz="4800" dirty="0"/>
              <a:t>Physical beauty</a:t>
            </a:r>
          </a:p>
          <a:p>
            <a:pPr marL="685800" indent="-685800">
              <a:buFont typeface="Arial" panose="020B0604020202020204" pitchFamily="34" charset="0"/>
              <a:buChar char="•"/>
            </a:pPr>
            <a:r>
              <a:rPr lang="en-US" sz="4800" dirty="0"/>
              <a:t>Best body</a:t>
            </a:r>
          </a:p>
          <a:p>
            <a:pPr marL="685800" indent="-685800">
              <a:buFont typeface="Arial" panose="020B0604020202020204" pitchFamily="34" charset="0"/>
              <a:buChar char="•"/>
            </a:pPr>
            <a:r>
              <a:rPr lang="en-US" sz="4800" dirty="0"/>
              <a:t>Outward behavior</a:t>
            </a:r>
          </a:p>
        </p:txBody>
      </p:sp>
      <p:pic>
        <p:nvPicPr>
          <p:cNvPr id="5" name="Picture 4">
            <a:extLst>
              <a:ext uri="{FF2B5EF4-FFF2-40B4-BE49-F238E27FC236}">
                <a16:creationId xmlns="" xmlns:a16="http://schemas.microsoft.com/office/drawing/2014/main" id="{9EE1311E-528B-344A-946F-222FB313DF86}"/>
              </a:ext>
            </a:extLst>
          </p:cNvPr>
          <p:cNvPicPr>
            <a:picLocks noChangeAspect="1"/>
          </p:cNvPicPr>
          <p:nvPr/>
        </p:nvPicPr>
        <p:blipFill>
          <a:blip r:embed="rId2"/>
          <a:stretch>
            <a:fillRect/>
          </a:stretch>
        </p:blipFill>
        <p:spPr>
          <a:xfrm>
            <a:off x="557561" y="4473941"/>
            <a:ext cx="3083313" cy="2055542"/>
          </a:xfrm>
          <a:prstGeom prst="rect">
            <a:avLst/>
          </a:prstGeom>
        </p:spPr>
      </p:pic>
    </p:spTree>
    <p:extLst>
      <p:ext uri="{BB962C8B-B14F-4D97-AF65-F5344CB8AC3E}">
        <p14:creationId xmlns:p14="http://schemas.microsoft.com/office/powerpoint/2010/main" val="19668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263375" cy="830997"/>
          </a:xfrm>
          <a:prstGeom prst="rect">
            <a:avLst/>
          </a:prstGeom>
          <a:noFill/>
        </p:spPr>
        <p:txBody>
          <a:bodyPr wrap="square" rtlCol="0">
            <a:spAutoFit/>
          </a:bodyPr>
          <a:lstStyle/>
          <a:p>
            <a:r>
              <a:rPr lang="en-US" sz="4800" dirty="0"/>
              <a:t>Inner Qualities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3416320"/>
          </a:xfrm>
          <a:prstGeom prst="rect">
            <a:avLst/>
          </a:prstGeom>
          <a:noFill/>
        </p:spPr>
        <p:txBody>
          <a:bodyPr wrap="square" rtlCol="0">
            <a:spAutoFit/>
          </a:bodyPr>
          <a:lstStyle/>
          <a:p>
            <a:r>
              <a:rPr lang="en-US" sz="3600" dirty="0"/>
              <a:t>1 Samuel 16:7 “Do not consider his appearance or his height, for I have rejected him. The Lord does not look at the things man looks at. Man looks at the outward appearance, but the Lord looks at the heart.” </a:t>
            </a:r>
          </a:p>
        </p:txBody>
      </p:sp>
      <p:pic>
        <p:nvPicPr>
          <p:cNvPr id="7" name="Picture 6">
            <a:extLst>
              <a:ext uri="{FF2B5EF4-FFF2-40B4-BE49-F238E27FC236}">
                <a16:creationId xmlns="" xmlns:a16="http://schemas.microsoft.com/office/drawing/2014/main" id="{324303EC-EBA0-A34C-B4C7-B25EBCC428C3}"/>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2119111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5263375" cy="830997"/>
          </a:xfrm>
          <a:prstGeom prst="rect">
            <a:avLst/>
          </a:prstGeom>
          <a:noFill/>
        </p:spPr>
        <p:txBody>
          <a:bodyPr wrap="square" rtlCol="0">
            <a:spAutoFit/>
          </a:bodyPr>
          <a:lstStyle/>
          <a:p>
            <a:r>
              <a:rPr lang="en-US" sz="4800" dirty="0"/>
              <a:t>Inner Qualities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3416320"/>
          </a:xfrm>
          <a:prstGeom prst="rect">
            <a:avLst/>
          </a:prstGeom>
          <a:noFill/>
        </p:spPr>
        <p:txBody>
          <a:bodyPr wrap="square" rtlCol="0">
            <a:spAutoFit/>
          </a:bodyPr>
          <a:lstStyle/>
          <a:p>
            <a:r>
              <a:rPr lang="en-US" sz="3600" dirty="0"/>
              <a:t>1 Samuel 16:7 “Do not consider his appearance or his height, for I have rejected him. The Lord does not look at the things man looks at. Man looks at the outward appearance, but </a:t>
            </a:r>
            <a:r>
              <a:rPr lang="en-US" sz="3600" b="1" dirty="0"/>
              <a:t>the Lord looks at the heart.</a:t>
            </a:r>
            <a:r>
              <a:rPr lang="en-US" sz="3600" dirty="0"/>
              <a:t>” </a:t>
            </a:r>
          </a:p>
        </p:txBody>
      </p:sp>
      <p:pic>
        <p:nvPicPr>
          <p:cNvPr id="7" name="Picture 6">
            <a:extLst>
              <a:ext uri="{FF2B5EF4-FFF2-40B4-BE49-F238E27FC236}">
                <a16:creationId xmlns="" xmlns:a16="http://schemas.microsoft.com/office/drawing/2014/main" id="{324303EC-EBA0-A34C-B4C7-B25EBCC428C3}"/>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184270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this world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72038" cy="830997"/>
          </a:xfrm>
          <a:prstGeom prst="rect">
            <a:avLst/>
          </a:prstGeom>
          <a:noFill/>
        </p:spPr>
        <p:txBody>
          <a:bodyPr wrap="square" rtlCol="0">
            <a:spAutoFit/>
          </a:bodyPr>
          <a:lstStyle/>
          <a:p>
            <a:r>
              <a:rPr lang="en-US" sz="4800" dirty="0"/>
              <a:t>Wealth and Material Things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3046988"/>
          </a:xfrm>
          <a:prstGeom prst="rect">
            <a:avLst/>
          </a:prstGeom>
          <a:noFill/>
        </p:spPr>
        <p:txBody>
          <a:bodyPr wrap="square" rtlCol="0">
            <a:spAutoFit/>
          </a:bodyPr>
          <a:lstStyle/>
          <a:p>
            <a:pPr marL="685800" indent="-685800">
              <a:buFont typeface="Arial" panose="020B0604020202020204" pitchFamily="34" charset="0"/>
              <a:buChar char="•"/>
            </a:pPr>
            <a:r>
              <a:rPr lang="en-US" sz="4800" dirty="0"/>
              <a:t>Best schools/ colleges</a:t>
            </a:r>
          </a:p>
          <a:p>
            <a:pPr marL="685800" indent="-685800">
              <a:buFont typeface="Arial" panose="020B0604020202020204" pitchFamily="34" charset="0"/>
              <a:buChar char="•"/>
            </a:pPr>
            <a:r>
              <a:rPr lang="en-US" sz="4800" dirty="0"/>
              <a:t>Best scholarships</a:t>
            </a:r>
          </a:p>
          <a:p>
            <a:pPr marL="685800" indent="-685800">
              <a:buFont typeface="Arial" panose="020B0604020202020204" pitchFamily="34" charset="0"/>
              <a:buChar char="•"/>
            </a:pPr>
            <a:r>
              <a:rPr lang="en-US" sz="4800" dirty="0"/>
              <a:t>To get rich</a:t>
            </a:r>
          </a:p>
          <a:p>
            <a:pPr marL="685800" indent="-685800">
              <a:buFont typeface="Arial" panose="020B0604020202020204" pitchFamily="34" charset="0"/>
              <a:buChar char="•"/>
            </a:pPr>
            <a:r>
              <a:rPr lang="en-US" sz="4800" dirty="0"/>
              <a:t>Accumulate things</a:t>
            </a:r>
          </a:p>
        </p:txBody>
      </p:sp>
      <p:pic>
        <p:nvPicPr>
          <p:cNvPr id="5" name="Picture 4">
            <a:extLst>
              <a:ext uri="{FF2B5EF4-FFF2-40B4-BE49-F238E27FC236}">
                <a16:creationId xmlns="" xmlns:a16="http://schemas.microsoft.com/office/drawing/2014/main" id="{456132BD-0856-EC41-9BF1-A75A5F09DB4D}"/>
              </a:ext>
            </a:extLst>
          </p:cNvPr>
          <p:cNvPicPr>
            <a:picLocks noChangeAspect="1"/>
          </p:cNvPicPr>
          <p:nvPr/>
        </p:nvPicPr>
        <p:blipFill>
          <a:blip r:embed="rId2"/>
          <a:stretch>
            <a:fillRect/>
          </a:stretch>
        </p:blipFill>
        <p:spPr>
          <a:xfrm>
            <a:off x="557561" y="4473941"/>
            <a:ext cx="3083313" cy="2055542"/>
          </a:xfrm>
          <a:prstGeom prst="rect">
            <a:avLst/>
          </a:prstGeom>
        </p:spPr>
      </p:pic>
    </p:spTree>
    <p:extLst>
      <p:ext uri="{BB962C8B-B14F-4D97-AF65-F5344CB8AC3E}">
        <p14:creationId xmlns:p14="http://schemas.microsoft.com/office/powerpoint/2010/main" val="29197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404409" cy="830997"/>
          </a:xfrm>
          <a:prstGeom prst="rect">
            <a:avLst/>
          </a:prstGeom>
          <a:noFill/>
        </p:spPr>
        <p:txBody>
          <a:bodyPr wrap="square" rtlCol="0">
            <a:spAutoFit/>
          </a:bodyPr>
          <a:lstStyle/>
          <a:p>
            <a:r>
              <a:rPr lang="en-US" sz="4800" dirty="0"/>
              <a:t>Contentment / Godliness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560526" cy="4524315"/>
          </a:xfrm>
          <a:prstGeom prst="rect">
            <a:avLst/>
          </a:prstGeom>
          <a:noFill/>
        </p:spPr>
        <p:txBody>
          <a:bodyPr wrap="square" rtlCol="0">
            <a:spAutoFit/>
          </a:bodyPr>
          <a:lstStyle/>
          <a:p>
            <a:r>
              <a:rPr lang="en-US" sz="3600" dirty="0"/>
              <a:t>1 Timothy 6 </a:t>
            </a:r>
          </a:p>
          <a:p>
            <a:r>
              <a:rPr lang="en-US" sz="3600" b="1" baseline="30000" dirty="0"/>
              <a:t>6 </a:t>
            </a:r>
            <a:r>
              <a:rPr lang="en-US" sz="3600" dirty="0"/>
              <a:t>But </a:t>
            </a:r>
            <a:r>
              <a:rPr lang="en-US" sz="3600" b="1" dirty="0"/>
              <a:t>godliness </a:t>
            </a:r>
            <a:r>
              <a:rPr lang="en-US" sz="3600" b="1" i="1" dirty="0"/>
              <a:t>actually</a:t>
            </a:r>
            <a:r>
              <a:rPr lang="en-US" sz="3600" b="1" dirty="0"/>
              <a:t> is a means of great gain when accompanied by contentment</a:t>
            </a:r>
            <a:r>
              <a:rPr lang="en-US" sz="3600" dirty="0"/>
              <a:t>. </a:t>
            </a:r>
            <a:r>
              <a:rPr lang="en-US" sz="3600" b="1" baseline="30000" dirty="0"/>
              <a:t>7 </a:t>
            </a:r>
            <a:r>
              <a:rPr lang="en-US" sz="3600" dirty="0"/>
              <a:t>For we have brought nothing into the world, so we cannot take anything out of it either. </a:t>
            </a:r>
            <a:r>
              <a:rPr lang="en-US" sz="3600" b="1" baseline="30000" dirty="0"/>
              <a:t>8 </a:t>
            </a:r>
            <a:r>
              <a:rPr lang="en-US" sz="3600" dirty="0"/>
              <a:t>If we have food and covering, with these we shall be content. </a:t>
            </a:r>
          </a:p>
        </p:txBody>
      </p:sp>
      <p:pic>
        <p:nvPicPr>
          <p:cNvPr id="5" name="Picture 4">
            <a:extLst>
              <a:ext uri="{FF2B5EF4-FFF2-40B4-BE49-F238E27FC236}">
                <a16:creationId xmlns="" xmlns:a16="http://schemas.microsoft.com/office/drawing/2014/main" id="{1C2405D5-D261-6F40-BDD9-75A2BE067847}"/>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402975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404409" cy="830997"/>
          </a:xfrm>
          <a:prstGeom prst="rect">
            <a:avLst/>
          </a:prstGeom>
          <a:noFill/>
        </p:spPr>
        <p:txBody>
          <a:bodyPr wrap="square" rtlCol="0">
            <a:spAutoFit/>
          </a:bodyPr>
          <a:lstStyle/>
          <a:p>
            <a:r>
              <a:rPr lang="en-US" sz="4800" dirty="0"/>
              <a:t>Contentment / Godliness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560526" cy="4524315"/>
          </a:xfrm>
          <a:prstGeom prst="rect">
            <a:avLst/>
          </a:prstGeom>
          <a:noFill/>
        </p:spPr>
        <p:txBody>
          <a:bodyPr wrap="square" rtlCol="0">
            <a:spAutoFit/>
          </a:bodyPr>
          <a:lstStyle/>
          <a:p>
            <a:r>
              <a:rPr lang="en-US" sz="3600" dirty="0"/>
              <a:t>1 Timothy 6 </a:t>
            </a:r>
          </a:p>
          <a:p>
            <a:r>
              <a:rPr lang="en-US" sz="3600" b="1" baseline="30000" dirty="0"/>
              <a:t>6 </a:t>
            </a:r>
            <a:r>
              <a:rPr lang="en-US" sz="3600" dirty="0"/>
              <a:t>But </a:t>
            </a:r>
            <a:r>
              <a:rPr lang="en-US" sz="3600" b="1" dirty="0"/>
              <a:t>godliness </a:t>
            </a:r>
            <a:r>
              <a:rPr lang="en-US" sz="3600" b="1" i="1" dirty="0"/>
              <a:t>actually</a:t>
            </a:r>
            <a:r>
              <a:rPr lang="en-US" sz="3600" b="1" dirty="0"/>
              <a:t> is a means of great gain when accompanied by contentment</a:t>
            </a:r>
            <a:r>
              <a:rPr lang="en-US" sz="3600" dirty="0"/>
              <a:t>. </a:t>
            </a:r>
            <a:r>
              <a:rPr lang="en-US" sz="3600" b="1" baseline="30000" dirty="0"/>
              <a:t>7 </a:t>
            </a:r>
            <a:r>
              <a:rPr lang="en-US" sz="3600" dirty="0"/>
              <a:t>For we have brought nothing into the world, so we cannot take anything out of it either. </a:t>
            </a:r>
            <a:r>
              <a:rPr lang="en-US" sz="3600" b="1" baseline="30000" dirty="0"/>
              <a:t>8 </a:t>
            </a:r>
            <a:r>
              <a:rPr lang="en-US" sz="3600" dirty="0"/>
              <a:t>If we have food and covering, with these </a:t>
            </a:r>
            <a:r>
              <a:rPr lang="en-US" sz="3600" b="1" dirty="0"/>
              <a:t>we shall be content</a:t>
            </a:r>
            <a:r>
              <a:rPr lang="en-US" sz="3600" dirty="0"/>
              <a:t>. </a:t>
            </a:r>
          </a:p>
        </p:txBody>
      </p:sp>
      <p:pic>
        <p:nvPicPr>
          <p:cNvPr id="5" name="Picture 4">
            <a:extLst>
              <a:ext uri="{FF2B5EF4-FFF2-40B4-BE49-F238E27FC236}">
                <a16:creationId xmlns="" xmlns:a16="http://schemas.microsoft.com/office/drawing/2014/main" id="{1C2405D5-D261-6F40-BDD9-75A2BE067847}"/>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3429820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5078313"/>
          </a:xfrm>
          <a:prstGeom prst="rect">
            <a:avLst/>
          </a:prstGeom>
          <a:noFill/>
        </p:spPr>
        <p:txBody>
          <a:bodyPr wrap="square" rtlCol="0">
            <a:spAutoFit/>
          </a:bodyPr>
          <a:lstStyle/>
          <a:p>
            <a:r>
              <a:rPr lang="en-US" sz="3600" b="1" baseline="30000" dirty="0"/>
              <a:t>9 </a:t>
            </a:r>
            <a:r>
              <a:rPr lang="en-US" sz="3600" dirty="0"/>
              <a:t>But those who want to get rich fall into temptation and a snare and many foolish and harmful desires which plunge men into ruin and destruction. </a:t>
            </a:r>
            <a:r>
              <a:rPr lang="en-US" sz="3600" baseline="30000" dirty="0"/>
              <a:t>10 </a:t>
            </a:r>
            <a:r>
              <a:rPr lang="en-US" sz="3600" dirty="0"/>
              <a:t>For the love of money is a root of all sorts of evil, and some by longing for it have wandered away from the faith and pierced themselves with many griefs. </a:t>
            </a:r>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Contentment / Godliness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422262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567599A-FAA9-384E-898D-D9E886A30B70}"/>
              </a:ext>
            </a:extLst>
          </p:cNvPr>
          <p:cNvSpPr>
            <a:spLocks noGrp="1"/>
          </p:cNvSpPr>
          <p:nvPr>
            <p:ph type="title"/>
          </p:nvPr>
        </p:nvSpPr>
        <p:spPr>
          <a:xfrm>
            <a:off x="252919" y="1123838"/>
            <a:ext cx="2947482" cy="671096"/>
          </a:xfrm>
        </p:spPr>
        <p:txBody>
          <a:bodyPr anchor="t"/>
          <a:lstStyle/>
          <a:p>
            <a:r>
              <a:rPr lang="en-US" dirty="0"/>
              <a:t>Not Experts</a:t>
            </a:r>
          </a:p>
        </p:txBody>
      </p:sp>
      <p:pic>
        <p:nvPicPr>
          <p:cNvPr id="6" name="Picture Placeholder 9">
            <a:extLst>
              <a:ext uri="{FF2B5EF4-FFF2-40B4-BE49-F238E27FC236}">
                <a16:creationId xmlns="" xmlns:a16="http://schemas.microsoft.com/office/drawing/2014/main" id="{AE6D5193-53FB-8C43-B93A-BBF07FAFC863}"/>
              </a:ext>
            </a:extLst>
          </p:cNvPr>
          <p:cNvPicPr>
            <a:picLocks noChangeAspect="1"/>
          </p:cNvPicPr>
          <p:nvPr/>
        </p:nvPicPr>
        <p:blipFill>
          <a:blip r:embed="rId2"/>
          <a:srcRect t="6321" b="6321"/>
          <a:stretch>
            <a:fillRect/>
          </a:stretch>
        </p:blipFill>
        <p:spPr>
          <a:xfrm>
            <a:off x="3570644" y="767419"/>
            <a:ext cx="8115230" cy="5330952"/>
          </a:xfrm>
          <a:prstGeom prst="rect">
            <a:avLst/>
          </a:prstGeom>
        </p:spPr>
      </p:pic>
      <p:sp>
        <p:nvSpPr>
          <p:cNvPr id="7" name="Title 4">
            <a:extLst>
              <a:ext uri="{FF2B5EF4-FFF2-40B4-BE49-F238E27FC236}">
                <a16:creationId xmlns="" xmlns:a16="http://schemas.microsoft.com/office/drawing/2014/main" id="{29B5C4A3-682F-6847-961E-B2280781B1C3}"/>
              </a:ext>
            </a:extLst>
          </p:cNvPr>
          <p:cNvSpPr txBox="1">
            <a:spLocks/>
          </p:cNvSpPr>
          <p:nvPr/>
        </p:nvSpPr>
        <p:spPr>
          <a:xfrm>
            <a:off x="252919" y="2182169"/>
            <a:ext cx="2947482" cy="32872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t>Share what we learned along the way</a:t>
            </a:r>
          </a:p>
          <a:p>
            <a:r>
              <a:rPr lang="en-US" dirty="0"/>
              <a:t/>
            </a:r>
            <a:br>
              <a:rPr lang="en-US" dirty="0"/>
            </a:br>
            <a:r>
              <a:rPr lang="en-US" dirty="0"/>
              <a:t>Need for God &amp; Community</a:t>
            </a:r>
          </a:p>
        </p:txBody>
      </p:sp>
    </p:spTree>
    <p:extLst>
      <p:ext uri="{BB962C8B-B14F-4D97-AF65-F5344CB8AC3E}">
        <p14:creationId xmlns:p14="http://schemas.microsoft.com/office/powerpoint/2010/main" val="41409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729653" cy="5078313"/>
          </a:xfrm>
          <a:prstGeom prst="rect">
            <a:avLst/>
          </a:prstGeom>
          <a:noFill/>
        </p:spPr>
        <p:txBody>
          <a:bodyPr wrap="square" rtlCol="0">
            <a:spAutoFit/>
          </a:bodyPr>
          <a:lstStyle/>
          <a:p>
            <a:r>
              <a:rPr lang="en-US" sz="3600" b="1" baseline="30000" dirty="0"/>
              <a:t>9 </a:t>
            </a:r>
            <a:r>
              <a:rPr lang="en-US" sz="3600" dirty="0"/>
              <a:t>But those who want to get rich fall into temptation and a snare and many foolish and harmful desires which plunge men into ruin and destruction. </a:t>
            </a:r>
            <a:r>
              <a:rPr lang="en-US" sz="3600" b="1" baseline="30000" dirty="0"/>
              <a:t>10 </a:t>
            </a:r>
            <a:r>
              <a:rPr lang="en-US" sz="3600" dirty="0"/>
              <a:t>For the love of money is a root of all sorts of evil, and some by longing for it </a:t>
            </a:r>
            <a:r>
              <a:rPr lang="en-US" sz="3600" b="1" dirty="0"/>
              <a:t>have wandered away from the faith and pierced themselves with many griefs. </a:t>
            </a:r>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Contentment / Godliness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841102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this world value?</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7672038" cy="830997"/>
          </a:xfrm>
          <a:prstGeom prst="rect">
            <a:avLst/>
          </a:prstGeom>
          <a:noFill/>
        </p:spPr>
        <p:txBody>
          <a:bodyPr wrap="square" rtlCol="0">
            <a:spAutoFit/>
          </a:bodyPr>
          <a:lstStyle/>
          <a:p>
            <a:r>
              <a:rPr lang="en-US" sz="4800" dirty="0"/>
              <a:t>Temporal Things</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404409" cy="4524315"/>
          </a:xfrm>
          <a:prstGeom prst="rect">
            <a:avLst/>
          </a:prstGeom>
          <a:noFill/>
        </p:spPr>
        <p:txBody>
          <a:bodyPr wrap="square" rtlCol="0">
            <a:spAutoFit/>
          </a:bodyPr>
          <a:lstStyle/>
          <a:p>
            <a:pPr marL="685800" indent="-685800">
              <a:buFont typeface="Arial" panose="020B0604020202020204" pitchFamily="34" charset="0"/>
              <a:buChar char="•"/>
            </a:pPr>
            <a:r>
              <a:rPr lang="en-US" sz="4800" dirty="0"/>
              <a:t>Perfect circumstances</a:t>
            </a:r>
          </a:p>
          <a:p>
            <a:pPr marL="685800" indent="-685800">
              <a:buFont typeface="Arial" panose="020B0604020202020204" pitchFamily="34" charset="0"/>
              <a:buChar char="•"/>
            </a:pPr>
            <a:r>
              <a:rPr lang="en-US" sz="4800" dirty="0"/>
              <a:t>Comfort </a:t>
            </a:r>
          </a:p>
          <a:p>
            <a:pPr marL="685800" indent="-685800">
              <a:buFont typeface="Arial" panose="020B0604020202020204" pitchFamily="34" charset="0"/>
              <a:buChar char="•"/>
            </a:pPr>
            <a:r>
              <a:rPr lang="en-US" sz="4800" dirty="0"/>
              <a:t>Avoid all suffering</a:t>
            </a:r>
          </a:p>
          <a:p>
            <a:pPr marL="685800" indent="-685800">
              <a:buFont typeface="Arial" panose="020B0604020202020204" pitchFamily="34" charset="0"/>
              <a:buChar char="•"/>
            </a:pPr>
            <a:r>
              <a:rPr lang="en-US" sz="4800" dirty="0"/>
              <a:t>Giving what they want rather than what is good for them</a:t>
            </a:r>
          </a:p>
        </p:txBody>
      </p:sp>
      <p:pic>
        <p:nvPicPr>
          <p:cNvPr id="5" name="Picture 4">
            <a:extLst>
              <a:ext uri="{FF2B5EF4-FFF2-40B4-BE49-F238E27FC236}">
                <a16:creationId xmlns="" xmlns:a16="http://schemas.microsoft.com/office/drawing/2014/main" id="{EE9504B8-BB77-D84D-9FCB-BF9CAA531ADD}"/>
              </a:ext>
            </a:extLst>
          </p:cNvPr>
          <p:cNvPicPr>
            <a:picLocks noChangeAspect="1"/>
          </p:cNvPicPr>
          <p:nvPr/>
        </p:nvPicPr>
        <p:blipFill>
          <a:blip r:embed="rId2"/>
          <a:stretch>
            <a:fillRect/>
          </a:stretch>
        </p:blipFill>
        <p:spPr>
          <a:xfrm>
            <a:off x="557561" y="4473941"/>
            <a:ext cx="3083313" cy="2055542"/>
          </a:xfrm>
          <a:prstGeom prst="rect">
            <a:avLst/>
          </a:prstGeom>
        </p:spPr>
      </p:pic>
    </p:spTree>
    <p:extLst>
      <p:ext uri="{BB962C8B-B14F-4D97-AF65-F5344CB8AC3E}">
        <p14:creationId xmlns:p14="http://schemas.microsoft.com/office/powerpoint/2010/main" val="13583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6" y="1330366"/>
            <a:ext cx="7404409" cy="3539430"/>
          </a:xfrm>
          <a:prstGeom prst="rect">
            <a:avLst/>
          </a:prstGeom>
          <a:noFill/>
        </p:spPr>
        <p:txBody>
          <a:bodyPr wrap="square" rtlCol="0">
            <a:spAutoFit/>
          </a:bodyPr>
          <a:lstStyle/>
          <a:p>
            <a:r>
              <a:rPr lang="en-US" sz="3200" dirty="0"/>
              <a:t>2 Corinthians 4 </a:t>
            </a:r>
          </a:p>
          <a:p>
            <a:r>
              <a:rPr lang="en-US" sz="3200" b="1" baseline="30000" dirty="0"/>
              <a:t>16 </a:t>
            </a:r>
            <a:r>
              <a:rPr lang="en-US" sz="3200" dirty="0"/>
              <a:t>Therefore we do not lose heart, but though our outer man is decaying, yet our</a:t>
            </a:r>
            <a:r>
              <a:rPr lang="en-US" sz="3200" b="1" dirty="0"/>
              <a:t> inner man is being renewed day by day.</a:t>
            </a:r>
            <a:r>
              <a:rPr lang="en-US" sz="3200" dirty="0"/>
              <a:t> </a:t>
            </a:r>
            <a:r>
              <a:rPr lang="en-US" sz="3200" b="1" baseline="30000" dirty="0"/>
              <a:t>17 </a:t>
            </a:r>
            <a:r>
              <a:rPr lang="en-US" sz="3200" dirty="0"/>
              <a:t>For momentary, </a:t>
            </a:r>
            <a:r>
              <a:rPr lang="en-US" sz="3200" b="1" dirty="0"/>
              <a:t>light affliction is producing for us an eternal weight of glory far beyond all comparison</a:t>
            </a:r>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Eternal Things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23666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653453" cy="3046988"/>
          </a:xfrm>
          <a:prstGeom prst="rect">
            <a:avLst/>
          </a:prstGeom>
          <a:noFill/>
        </p:spPr>
        <p:txBody>
          <a:bodyPr wrap="square" rtlCol="0">
            <a:spAutoFit/>
          </a:bodyPr>
          <a:lstStyle/>
          <a:p>
            <a:r>
              <a:rPr lang="en-US" sz="3200" dirty="0"/>
              <a:t>2 Corinthians 4 </a:t>
            </a:r>
          </a:p>
          <a:p>
            <a:r>
              <a:rPr lang="en-US" sz="3200" b="1" baseline="30000" dirty="0"/>
              <a:t>18 </a:t>
            </a:r>
            <a:r>
              <a:rPr lang="en-US" sz="3200" dirty="0"/>
              <a:t>while we look not at the things which are seen, but at the </a:t>
            </a:r>
            <a:r>
              <a:rPr lang="en-US" sz="3200" b="1" dirty="0"/>
              <a:t>things which are not seen; for the things which are seen are temporal, but the things which are not seen are eternal.</a:t>
            </a:r>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Eternal Things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3862700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653453" cy="4524315"/>
          </a:xfrm>
          <a:prstGeom prst="rect">
            <a:avLst/>
          </a:prstGeom>
          <a:noFill/>
        </p:spPr>
        <p:txBody>
          <a:bodyPr wrap="square" rtlCol="0">
            <a:spAutoFit/>
          </a:bodyPr>
          <a:lstStyle/>
          <a:p>
            <a:r>
              <a:rPr lang="en-US" sz="3200" dirty="0"/>
              <a:t>Matthew 6</a:t>
            </a:r>
          </a:p>
          <a:p>
            <a:r>
              <a:rPr lang="en-US" sz="3200" b="1" baseline="30000" dirty="0"/>
              <a:t>19 </a:t>
            </a:r>
            <a:r>
              <a:rPr lang="en-US" sz="3200" dirty="0"/>
              <a:t>“Don’t store up treasures here on earth, where moths eat them and rust destroys them, and where thieves break in and steal. </a:t>
            </a:r>
            <a:r>
              <a:rPr lang="en-US" sz="3200" b="1" baseline="30000" dirty="0"/>
              <a:t>20 </a:t>
            </a:r>
            <a:r>
              <a:rPr lang="en-US" sz="3200" dirty="0"/>
              <a:t>Store your treasures in heaven, where moths and rust cannot destroy, and thieves do not break in and steal. </a:t>
            </a:r>
            <a:r>
              <a:rPr lang="en-US" sz="3200" b="1" baseline="30000" dirty="0"/>
              <a:t>21 </a:t>
            </a:r>
            <a:r>
              <a:rPr lang="en-US" sz="3200" dirty="0"/>
              <a:t>Wherever your treasure is, there the desires of your heart will also be.</a:t>
            </a:r>
            <a:endParaRPr lang="en-US" sz="3200" b="1" dirty="0"/>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Eternal Things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2084887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lstStyle/>
          <a:p>
            <a:r>
              <a:rPr lang="en-US" dirty="0"/>
              <a:t>What does God value?</a:t>
            </a:r>
          </a:p>
        </p:txBody>
      </p:sp>
      <p:sp>
        <p:nvSpPr>
          <p:cNvPr id="6" name="TextBox 5">
            <a:extLst>
              <a:ext uri="{FF2B5EF4-FFF2-40B4-BE49-F238E27FC236}">
                <a16:creationId xmlns="" xmlns:a16="http://schemas.microsoft.com/office/drawing/2014/main" id="{9E550EF7-F549-264F-98D7-A6F3ADDFD7A8}"/>
              </a:ext>
            </a:extLst>
          </p:cNvPr>
          <p:cNvSpPr txBox="1"/>
          <p:nvPr/>
        </p:nvSpPr>
        <p:spPr>
          <a:xfrm>
            <a:off x="4081347" y="1499262"/>
            <a:ext cx="7653453" cy="4524315"/>
          </a:xfrm>
          <a:prstGeom prst="rect">
            <a:avLst/>
          </a:prstGeom>
          <a:noFill/>
        </p:spPr>
        <p:txBody>
          <a:bodyPr wrap="square" rtlCol="0">
            <a:spAutoFit/>
          </a:bodyPr>
          <a:lstStyle/>
          <a:p>
            <a:r>
              <a:rPr lang="en-US" sz="3200" dirty="0"/>
              <a:t>Matthew 6</a:t>
            </a:r>
          </a:p>
          <a:p>
            <a:r>
              <a:rPr lang="en-US" sz="3200" b="1" baseline="30000" dirty="0"/>
              <a:t>19 </a:t>
            </a:r>
            <a:r>
              <a:rPr lang="en-US" sz="3200" dirty="0"/>
              <a:t>“Don’t store up treasures here on earth, where moths eat them and rust destroys them, and where thieves break in and steal. </a:t>
            </a:r>
            <a:r>
              <a:rPr lang="en-US" sz="3200" b="1" baseline="30000" dirty="0"/>
              <a:t>20 </a:t>
            </a:r>
            <a:r>
              <a:rPr lang="en-US" sz="3200" b="1" dirty="0"/>
              <a:t>Store your treasures in heaven, where moths and rust cannot destroy, and thieves do not break in and steal. </a:t>
            </a:r>
            <a:r>
              <a:rPr lang="en-US" sz="3200" b="1" baseline="30000" dirty="0"/>
              <a:t>21 </a:t>
            </a:r>
            <a:r>
              <a:rPr lang="en-US" sz="3200" b="1" dirty="0"/>
              <a:t>Wherever your treasure is, there the desires of your heart will also be.</a:t>
            </a:r>
          </a:p>
        </p:txBody>
      </p:sp>
      <p:sp>
        <p:nvSpPr>
          <p:cNvPr id="5" name="TextBox 4">
            <a:extLst>
              <a:ext uri="{FF2B5EF4-FFF2-40B4-BE49-F238E27FC236}">
                <a16:creationId xmlns="" xmlns:a16="http://schemas.microsoft.com/office/drawing/2014/main" id="{59E5F8A2-F605-444A-B0B3-5A0FF414C4D5}"/>
              </a:ext>
            </a:extLst>
          </p:cNvPr>
          <p:cNvSpPr txBox="1"/>
          <p:nvPr/>
        </p:nvSpPr>
        <p:spPr>
          <a:xfrm>
            <a:off x="4081347" y="499369"/>
            <a:ext cx="7404409" cy="830997"/>
          </a:xfrm>
          <a:prstGeom prst="rect">
            <a:avLst/>
          </a:prstGeom>
          <a:noFill/>
        </p:spPr>
        <p:txBody>
          <a:bodyPr wrap="square" rtlCol="0">
            <a:spAutoFit/>
          </a:bodyPr>
          <a:lstStyle/>
          <a:p>
            <a:r>
              <a:rPr lang="en-US" sz="4800" dirty="0"/>
              <a:t>Eternal Things</a:t>
            </a:r>
          </a:p>
        </p:txBody>
      </p:sp>
      <p:pic>
        <p:nvPicPr>
          <p:cNvPr id="7" name="Picture 6">
            <a:extLst>
              <a:ext uri="{FF2B5EF4-FFF2-40B4-BE49-F238E27FC236}">
                <a16:creationId xmlns="" xmlns:a16="http://schemas.microsoft.com/office/drawing/2014/main" id="{336D485A-ABA1-864F-8B47-C8D5206DE579}"/>
              </a:ext>
            </a:extLst>
          </p:cNvPr>
          <p:cNvPicPr>
            <a:picLocks noChangeAspect="1"/>
          </p:cNvPicPr>
          <p:nvPr/>
        </p:nvPicPr>
        <p:blipFill>
          <a:blip r:embed="rId2"/>
          <a:stretch>
            <a:fillRect/>
          </a:stretch>
        </p:blipFill>
        <p:spPr>
          <a:xfrm>
            <a:off x="935561" y="4669361"/>
            <a:ext cx="2705313" cy="1871175"/>
          </a:xfrm>
          <a:prstGeom prst="rect">
            <a:avLst/>
          </a:prstGeom>
        </p:spPr>
      </p:pic>
    </p:spTree>
    <p:extLst>
      <p:ext uri="{BB962C8B-B14F-4D97-AF65-F5344CB8AC3E}">
        <p14:creationId xmlns:p14="http://schemas.microsoft.com/office/powerpoint/2010/main" val="5476443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06969-7CF9-F94B-93E1-D70914D4FF6B}"/>
              </a:ext>
            </a:extLst>
          </p:cNvPr>
          <p:cNvSpPr>
            <a:spLocks noGrp="1"/>
          </p:cNvSpPr>
          <p:nvPr>
            <p:ph type="title"/>
          </p:nvPr>
        </p:nvSpPr>
        <p:spPr/>
        <p:txBody>
          <a:bodyPr>
            <a:normAutofit/>
          </a:bodyPr>
          <a:lstStyle/>
          <a:p>
            <a:r>
              <a:rPr lang="en-US" sz="8000" dirty="0"/>
              <a:t>How ?</a:t>
            </a:r>
          </a:p>
        </p:txBody>
      </p:sp>
      <p:sp>
        <p:nvSpPr>
          <p:cNvPr id="3" name="TextBox 2">
            <a:extLst>
              <a:ext uri="{FF2B5EF4-FFF2-40B4-BE49-F238E27FC236}">
                <a16:creationId xmlns="" xmlns:a16="http://schemas.microsoft.com/office/drawing/2014/main" id="{9D820FE7-8C4E-874C-A733-ABB7D2B10ECF}"/>
              </a:ext>
            </a:extLst>
          </p:cNvPr>
          <p:cNvSpPr txBox="1"/>
          <p:nvPr/>
        </p:nvSpPr>
        <p:spPr>
          <a:xfrm>
            <a:off x="4081347" y="499369"/>
            <a:ext cx="6148503" cy="830997"/>
          </a:xfrm>
          <a:prstGeom prst="rect">
            <a:avLst/>
          </a:prstGeom>
          <a:noFill/>
        </p:spPr>
        <p:txBody>
          <a:bodyPr wrap="square" rtlCol="0">
            <a:spAutoFit/>
          </a:bodyPr>
          <a:lstStyle/>
          <a:p>
            <a:r>
              <a:rPr lang="en-US" sz="4800" dirty="0"/>
              <a:t>Value what God Values</a:t>
            </a:r>
          </a:p>
        </p:txBody>
      </p:sp>
      <p:sp>
        <p:nvSpPr>
          <p:cNvPr id="4" name="TextBox 3">
            <a:extLst>
              <a:ext uri="{FF2B5EF4-FFF2-40B4-BE49-F238E27FC236}">
                <a16:creationId xmlns="" xmlns:a16="http://schemas.microsoft.com/office/drawing/2014/main" id="{098C0012-A6E1-D048-89F5-67CB049921DA}"/>
              </a:ext>
            </a:extLst>
          </p:cNvPr>
          <p:cNvSpPr txBox="1"/>
          <p:nvPr/>
        </p:nvSpPr>
        <p:spPr>
          <a:xfrm>
            <a:off x="4081346" y="1161937"/>
            <a:ext cx="6148504" cy="830997"/>
          </a:xfrm>
          <a:prstGeom prst="rect">
            <a:avLst/>
          </a:prstGeom>
          <a:noFill/>
        </p:spPr>
        <p:txBody>
          <a:bodyPr wrap="square" rtlCol="0">
            <a:spAutoFit/>
          </a:bodyPr>
          <a:lstStyle/>
          <a:p>
            <a:r>
              <a:rPr lang="en-US" sz="4800" dirty="0"/>
              <a:t>Not the World’s Values!</a:t>
            </a:r>
          </a:p>
        </p:txBody>
      </p:sp>
      <p:sp>
        <p:nvSpPr>
          <p:cNvPr id="5" name="TextBox 4">
            <a:extLst>
              <a:ext uri="{FF2B5EF4-FFF2-40B4-BE49-F238E27FC236}">
                <a16:creationId xmlns="" xmlns:a16="http://schemas.microsoft.com/office/drawing/2014/main" id="{FD01B3FC-D42B-5F40-87D5-CE16D256FD8E}"/>
              </a:ext>
            </a:extLst>
          </p:cNvPr>
          <p:cNvSpPr txBox="1"/>
          <p:nvPr/>
        </p:nvSpPr>
        <p:spPr>
          <a:xfrm>
            <a:off x="4081346" y="2655502"/>
            <a:ext cx="6148504" cy="2308324"/>
          </a:xfrm>
          <a:prstGeom prst="rect">
            <a:avLst/>
          </a:prstGeom>
          <a:noFill/>
        </p:spPr>
        <p:txBody>
          <a:bodyPr wrap="square" rtlCol="0">
            <a:spAutoFit/>
          </a:bodyPr>
          <a:lstStyle/>
          <a:p>
            <a:pPr algn="ctr"/>
            <a:r>
              <a:rPr lang="en-US" sz="4800" dirty="0"/>
              <a:t>Joe</a:t>
            </a:r>
          </a:p>
          <a:p>
            <a:pPr algn="ctr"/>
            <a:r>
              <a:rPr lang="en-US" sz="4800" dirty="0"/>
              <a:t>Quality vs Quantity Time</a:t>
            </a:r>
          </a:p>
        </p:txBody>
      </p:sp>
    </p:spTree>
    <p:extLst>
      <p:ext uri="{BB962C8B-B14F-4D97-AF65-F5344CB8AC3E}">
        <p14:creationId xmlns:p14="http://schemas.microsoft.com/office/powerpoint/2010/main" val="429472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CCBD5D7-CA2A-2C44-909C-D4081DE44E95}"/>
              </a:ext>
            </a:extLst>
          </p:cNvPr>
          <p:cNvSpPr txBox="1"/>
          <p:nvPr/>
        </p:nvSpPr>
        <p:spPr>
          <a:xfrm>
            <a:off x="3528483" y="351725"/>
            <a:ext cx="7674888" cy="1643527"/>
          </a:xfrm>
          <a:prstGeom prst="rect">
            <a:avLst/>
          </a:prstGeom>
          <a:noFill/>
        </p:spPr>
        <p:txBody>
          <a:bodyPr wrap="square" rtlCol="0">
            <a:spAutoFit/>
          </a:bodyPr>
          <a:lstStyle/>
          <a:p>
            <a:pPr>
              <a:lnSpc>
                <a:spcPct val="90000"/>
              </a:lnSpc>
            </a:pPr>
            <a:r>
              <a:rPr lang="en-US" sz="4000" b="1" dirty="0"/>
              <a:t>Both!</a:t>
            </a:r>
          </a:p>
          <a:p>
            <a:pPr lvl="1">
              <a:lnSpc>
                <a:spcPct val="90000"/>
              </a:lnSpc>
            </a:pPr>
            <a:r>
              <a:rPr lang="en-US" sz="3600" dirty="0"/>
              <a:t>Kids need our guidance, protection, and nurture  </a:t>
            </a:r>
          </a:p>
        </p:txBody>
      </p:sp>
      <p:pic>
        <p:nvPicPr>
          <p:cNvPr id="1026" name="Picture 2" descr="Image result for kid spills milk"/>
          <p:cNvPicPr>
            <a:picLocks noChangeAspect="1" noChangeArrowheads="1"/>
          </p:cNvPicPr>
          <p:nvPr/>
        </p:nvPicPr>
        <p:blipFill rotWithShape="1">
          <a:blip r:embed="rId2">
            <a:extLst>
              <a:ext uri="{28A0092B-C50C-407E-A947-70E740481C1C}">
                <a14:useLocalDpi xmlns:a14="http://schemas.microsoft.com/office/drawing/2010/main" val="0"/>
              </a:ext>
            </a:extLst>
          </a:blip>
          <a:srcRect l="6585" t="8657" r="25485" b="12786"/>
          <a:stretch/>
        </p:blipFill>
        <p:spPr bwMode="auto">
          <a:xfrm>
            <a:off x="7593725" y="2084359"/>
            <a:ext cx="3090041" cy="268013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EED8BE35-F7D2-0B4C-8374-0E897EC81225}"/>
              </a:ext>
            </a:extLst>
          </p:cNvPr>
          <p:cNvSpPr txBox="1">
            <a:spLocks/>
          </p:cNvSpPr>
          <p:nvPr/>
        </p:nvSpPr>
        <p:spPr>
          <a:xfrm>
            <a:off x="57150" y="1066574"/>
            <a:ext cx="3200401"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5400" b="1">
                <a:effectLst>
                  <a:outerShdw blurRad="38100" dist="38100" dir="2700000" algn="tl">
                    <a:srgbClr val="000000">
                      <a:alpha val="43137"/>
                    </a:srgbClr>
                  </a:outerShdw>
                </a:effectLst>
              </a:rPr>
              <a:t>Quality vs Quantity?</a:t>
            </a:r>
            <a:endParaRPr lang="en-US" sz="5400" b="1" dirty="0">
              <a:effectLst>
                <a:outerShdw blurRad="38100" dist="38100" dir="2700000" algn="tl">
                  <a:srgbClr val="000000">
                    <a:alpha val="43137"/>
                  </a:srgbClr>
                </a:outerShdw>
              </a:effectLst>
            </a:endParaRPr>
          </a:p>
        </p:txBody>
      </p:sp>
      <p:pic>
        <p:nvPicPr>
          <p:cNvPr id="2" name="Picture 2" descr="Image result for 2 young children figh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429" y="2742298"/>
            <a:ext cx="3064418" cy="292545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5262979"/>
          </a:xfrm>
        </p:spPr>
        <p:txBody>
          <a:bodyPr anchor="t">
            <a:spAutoFit/>
          </a:bodyPr>
          <a:lstStyle/>
          <a:p>
            <a:pPr marL="0" indent="0">
              <a:buNone/>
            </a:pPr>
            <a:r>
              <a:rPr lang="en-US" sz="3600" b="1" dirty="0">
                <a:solidFill>
                  <a:schemeClr val="tx1">
                    <a:lumMod val="75000"/>
                    <a:lumOff val="25000"/>
                  </a:schemeClr>
                </a:solidFill>
              </a:rPr>
              <a:t>Both!</a:t>
            </a:r>
          </a:p>
          <a:p>
            <a:r>
              <a:rPr lang="en-US" sz="3600" dirty="0">
                <a:solidFill>
                  <a:schemeClr val="bg2">
                    <a:lumMod val="75000"/>
                  </a:schemeClr>
                </a:solidFill>
              </a:rPr>
              <a:t>Kids need our guidance, protection, and nurture</a:t>
            </a:r>
          </a:p>
          <a:p>
            <a:r>
              <a:rPr lang="en-US" sz="3600" dirty="0">
                <a:solidFill>
                  <a:schemeClr val="tx1">
                    <a:lumMod val="75000"/>
                    <a:lumOff val="25000"/>
                  </a:schemeClr>
                </a:solidFill>
              </a:rPr>
              <a:t>Kids need loving discipline, which takes time and energy</a:t>
            </a:r>
          </a:p>
          <a:p>
            <a:pPr marL="0" indent="0">
              <a:buNone/>
            </a:pPr>
            <a:r>
              <a:rPr lang="en-US" sz="3200" dirty="0"/>
              <a:t>“Busy parents already feel guilty about the little time they have to spend with their children.  Few of them want to "waste time" in conflict and anger and as a result are often only too happy to sidestep discipline issues. </a:t>
            </a:r>
            <a:endParaRPr lang="en-US" sz="3600" dirty="0"/>
          </a:p>
        </p:txBody>
      </p:sp>
    </p:spTree>
    <p:extLst>
      <p:ext uri="{BB962C8B-B14F-4D97-AF65-F5344CB8AC3E}">
        <p14:creationId xmlns:p14="http://schemas.microsoft.com/office/powerpoint/2010/main" val="2414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4918269"/>
          </a:xfrm>
        </p:spPr>
        <p:txBody>
          <a:bodyPr anchor="t">
            <a:spAutoFit/>
          </a:bodyPr>
          <a:lstStyle/>
          <a:p>
            <a:pPr marL="0" indent="0">
              <a:buNone/>
            </a:pPr>
            <a:r>
              <a:rPr lang="en-US" sz="3600" b="1" dirty="0">
                <a:solidFill>
                  <a:schemeClr val="tx1">
                    <a:lumMod val="75000"/>
                    <a:lumOff val="25000"/>
                  </a:schemeClr>
                </a:solidFill>
              </a:rPr>
              <a:t>Both!</a:t>
            </a:r>
          </a:p>
          <a:p>
            <a:r>
              <a:rPr lang="en-US" sz="3600" dirty="0">
                <a:solidFill>
                  <a:schemeClr val="bg2">
                    <a:lumMod val="75000"/>
                  </a:schemeClr>
                </a:solidFill>
              </a:rPr>
              <a:t>Kids need our guidance, protection, and nurture</a:t>
            </a:r>
          </a:p>
          <a:p>
            <a:r>
              <a:rPr lang="en-US" sz="3600" dirty="0">
                <a:solidFill>
                  <a:schemeClr val="tx1">
                    <a:lumMod val="75000"/>
                    <a:lumOff val="25000"/>
                  </a:schemeClr>
                </a:solidFill>
              </a:rPr>
              <a:t>Kids need loving discipline, which takes time and energy</a:t>
            </a:r>
          </a:p>
          <a:p>
            <a:pPr marL="0" indent="0">
              <a:buNone/>
            </a:pPr>
            <a:r>
              <a:rPr lang="en-US" sz="3200" dirty="0"/>
              <a:t>The unfortunate result is that children do not learn how to take responsibility, control their impulses, or be thoughtful.”  </a:t>
            </a:r>
          </a:p>
          <a:p>
            <a:pPr marL="0" indent="0">
              <a:buNone/>
            </a:pPr>
            <a:r>
              <a:rPr lang="en-US" sz="2800" dirty="0"/>
              <a:t>-Madeline Levine, PhD </a:t>
            </a:r>
            <a:r>
              <a:rPr lang="en-US" sz="2800" i="1" dirty="0"/>
              <a:t>The Price of Privilege </a:t>
            </a:r>
            <a:r>
              <a:rPr lang="en-US" sz="2800" dirty="0" err="1"/>
              <a:t>pg</a:t>
            </a:r>
            <a:r>
              <a:rPr lang="en-US" sz="2800" dirty="0"/>
              <a:t> 153</a:t>
            </a:r>
            <a:endParaRPr lang="en-US" sz="3600" dirty="0"/>
          </a:p>
        </p:txBody>
      </p:sp>
    </p:spTree>
    <p:extLst>
      <p:ext uri="{BB962C8B-B14F-4D97-AF65-F5344CB8AC3E}">
        <p14:creationId xmlns:p14="http://schemas.microsoft.com/office/powerpoint/2010/main" val="1777401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836F22-71AB-8A42-BE22-B6761963B8B8}"/>
              </a:ext>
            </a:extLst>
          </p:cNvPr>
          <p:cNvSpPr>
            <a:spLocks noGrp="1"/>
          </p:cNvSpPr>
          <p:nvPr>
            <p:ph type="title"/>
          </p:nvPr>
        </p:nvSpPr>
        <p:spPr>
          <a:xfrm>
            <a:off x="219052" y="1699570"/>
            <a:ext cx="2947482" cy="3803763"/>
          </a:xfrm>
        </p:spPr>
        <p:txBody>
          <a:bodyPr anchor="t">
            <a:normAutofit/>
          </a:bodyPr>
          <a:lstStyle/>
          <a:p>
            <a:pPr algn="ctr"/>
            <a:r>
              <a:rPr lang="en-US" sz="6600" dirty="0"/>
              <a:t>Work </a:t>
            </a:r>
            <a:br>
              <a:rPr lang="en-US" sz="6600" dirty="0"/>
            </a:br>
            <a:r>
              <a:rPr lang="en-US" sz="6600" dirty="0"/>
              <a:t>or </a:t>
            </a:r>
            <a:br>
              <a:rPr lang="en-US" sz="6600" dirty="0"/>
            </a:br>
            <a:r>
              <a:rPr lang="en-US" sz="6600" dirty="0"/>
              <a:t>Stay at Home?</a:t>
            </a:r>
          </a:p>
        </p:txBody>
      </p:sp>
      <p:sp>
        <p:nvSpPr>
          <p:cNvPr id="3" name="TextBox 2">
            <a:extLst>
              <a:ext uri="{FF2B5EF4-FFF2-40B4-BE49-F238E27FC236}">
                <a16:creationId xmlns="" xmlns:a16="http://schemas.microsoft.com/office/drawing/2014/main" id="{1BBF1DCB-E69E-D74E-9409-A8BABC3868D5}"/>
              </a:ext>
            </a:extLst>
          </p:cNvPr>
          <p:cNvSpPr txBox="1"/>
          <p:nvPr/>
        </p:nvSpPr>
        <p:spPr>
          <a:xfrm>
            <a:off x="4114799" y="423333"/>
            <a:ext cx="6976534" cy="6186309"/>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50000"/>
                  </a:schemeClr>
                </a:solidFill>
              </a:rPr>
              <a:t>Loved my career &amp; job</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Dad’s comment to me</a:t>
            </a:r>
          </a:p>
          <a:p>
            <a:pPr marL="571500" indent="-571500">
              <a:buFont typeface="Arial" panose="020B0604020202020204" pitchFamily="34" charset="0"/>
              <a:buChar char="•"/>
            </a:pPr>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Many fears</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Many misconceptions</a:t>
            </a:r>
          </a:p>
          <a:p>
            <a:pPr marL="571500" indent="-571500">
              <a:buFont typeface="Arial" panose="020B0604020202020204" pitchFamily="34" charset="0"/>
              <a:buChar char="•"/>
            </a:pPr>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Sought advice from others</a:t>
            </a:r>
          </a:p>
          <a:p>
            <a:pPr marL="571500" indent="-571500">
              <a:buFont typeface="Arial" panose="020B0604020202020204" pitchFamily="34" charset="0"/>
              <a:buChar char="•"/>
            </a:pPr>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Decided…NO REGRETS!!!</a:t>
            </a:r>
          </a:p>
        </p:txBody>
      </p:sp>
    </p:spTree>
    <p:extLst>
      <p:ext uri="{BB962C8B-B14F-4D97-AF65-F5344CB8AC3E}">
        <p14:creationId xmlns:p14="http://schemas.microsoft.com/office/powerpoint/2010/main" val="23404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6514091"/>
          </a:xfrm>
        </p:spPr>
        <p:txBody>
          <a:bodyPr anchor="t">
            <a:spAutoFit/>
          </a:bodyPr>
          <a:lstStyle/>
          <a:p>
            <a:pPr marL="0" indent="0">
              <a:buNone/>
            </a:pPr>
            <a:r>
              <a:rPr lang="en-US" sz="3600" b="1" dirty="0">
                <a:solidFill>
                  <a:schemeClr val="tx1">
                    <a:lumMod val="75000"/>
                    <a:lumOff val="25000"/>
                  </a:schemeClr>
                </a:solidFill>
              </a:rPr>
              <a:t>Both!</a:t>
            </a:r>
          </a:p>
          <a:p>
            <a:r>
              <a:rPr lang="en-US" sz="3600" dirty="0">
                <a:solidFill>
                  <a:schemeClr val="bg2">
                    <a:lumMod val="75000"/>
                  </a:schemeClr>
                </a:solidFill>
              </a:rPr>
              <a:t>Kids need our guidance, protection, and nurture</a:t>
            </a:r>
          </a:p>
          <a:p>
            <a:r>
              <a:rPr lang="en-US" sz="3600" dirty="0">
                <a:solidFill>
                  <a:schemeClr val="bg2">
                    <a:lumMod val="75000"/>
                  </a:schemeClr>
                </a:solidFill>
              </a:rPr>
              <a:t>Kids need loving discipline, which takes time and </a:t>
            </a:r>
            <a:r>
              <a:rPr lang="en-US" sz="3600" dirty="0" smtClean="0">
                <a:solidFill>
                  <a:schemeClr val="bg2">
                    <a:lumMod val="75000"/>
                  </a:schemeClr>
                </a:solidFill>
              </a:rPr>
              <a:t>energy</a:t>
            </a:r>
            <a:endParaRPr lang="en-US" sz="3600" dirty="0">
              <a:solidFill>
                <a:schemeClr val="bg2">
                  <a:lumMod val="75000"/>
                </a:schemeClr>
              </a:solidFill>
            </a:endParaRPr>
          </a:p>
          <a:p>
            <a:r>
              <a:rPr lang="en-US" sz="3600" dirty="0">
                <a:solidFill>
                  <a:schemeClr val="tx1">
                    <a:lumMod val="75000"/>
                    <a:lumOff val="25000"/>
                  </a:schemeClr>
                </a:solidFill>
              </a:rPr>
              <a:t>Difficult to have quality time if the quantity isn’t there consistently</a:t>
            </a:r>
          </a:p>
          <a:p>
            <a:pPr lvl="1"/>
            <a:r>
              <a:rPr lang="en-US" sz="3400" dirty="0">
                <a:solidFill>
                  <a:schemeClr val="tx1">
                    <a:lumMod val="75000"/>
                    <a:lumOff val="25000"/>
                  </a:schemeClr>
                </a:solidFill>
              </a:rPr>
              <a:t>If little quantity time, more pressure &amp; stress on parents to make it quality</a:t>
            </a:r>
          </a:p>
          <a:p>
            <a:pPr lvl="1"/>
            <a:r>
              <a:rPr lang="en-US" sz="3400" dirty="0">
                <a:solidFill>
                  <a:schemeClr val="tx1">
                    <a:lumMod val="75000"/>
                    <a:lumOff val="25000"/>
                  </a:schemeClr>
                </a:solidFill>
              </a:rPr>
              <a:t>More pressure &amp; anxiety on child because they know whatever time they get now might be it for a while</a:t>
            </a:r>
          </a:p>
        </p:txBody>
      </p:sp>
    </p:spTree>
    <p:extLst>
      <p:ext uri="{BB962C8B-B14F-4D97-AF65-F5344CB8AC3E}">
        <p14:creationId xmlns:p14="http://schemas.microsoft.com/office/powerpoint/2010/main" val="6761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4696670"/>
          </a:xfrm>
        </p:spPr>
        <p:txBody>
          <a:bodyPr anchor="t">
            <a:spAutoFit/>
          </a:bodyPr>
          <a:lstStyle/>
          <a:p>
            <a:pPr marL="0" indent="0">
              <a:buNone/>
            </a:pPr>
            <a:r>
              <a:rPr lang="en-US" sz="3600" b="1" dirty="0">
                <a:solidFill>
                  <a:schemeClr val="tx1">
                    <a:lumMod val="75000"/>
                    <a:lumOff val="25000"/>
                  </a:schemeClr>
                </a:solidFill>
              </a:rPr>
              <a:t>Both!</a:t>
            </a:r>
          </a:p>
          <a:p>
            <a:r>
              <a:rPr lang="en-US" sz="3600" dirty="0">
                <a:solidFill>
                  <a:schemeClr val="bg2">
                    <a:lumMod val="75000"/>
                  </a:schemeClr>
                </a:solidFill>
              </a:rPr>
              <a:t>Kids need our guidance, protection, and nurture</a:t>
            </a:r>
          </a:p>
          <a:p>
            <a:r>
              <a:rPr lang="en-US" sz="3600" dirty="0">
                <a:solidFill>
                  <a:schemeClr val="bg2">
                    <a:lumMod val="75000"/>
                  </a:schemeClr>
                </a:solidFill>
              </a:rPr>
              <a:t>Kids need loving discipline, which takes time and </a:t>
            </a:r>
            <a:r>
              <a:rPr lang="en-US" sz="3600" dirty="0" smtClean="0">
                <a:solidFill>
                  <a:schemeClr val="bg2">
                    <a:lumMod val="75000"/>
                  </a:schemeClr>
                </a:solidFill>
              </a:rPr>
              <a:t>energy</a:t>
            </a:r>
            <a:endParaRPr lang="en-US" sz="3600" dirty="0">
              <a:solidFill>
                <a:schemeClr val="bg2">
                  <a:lumMod val="75000"/>
                </a:schemeClr>
              </a:solidFill>
            </a:endParaRPr>
          </a:p>
          <a:p>
            <a:r>
              <a:rPr lang="en-US" sz="3600" dirty="0">
                <a:solidFill>
                  <a:schemeClr val="bg2">
                    <a:lumMod val="75000"/>
                  </a:schemeClr>
                </a:solidFill>
              </a:rPr>
              <a:t>Difficult to have quality time if the quantity isn’t there consistently</a:t>
            </a:r>
          </a:p>
          <a:p>
            <a:r>
              <a:rPr lang="en-US" sz="3600" dirty="0">
                <a:solidFill>
                  <a:schemeClr val="tx1">
                    <a:lumMod val="75000"/>
                    <a:lumOff val="25000"/>
                  </a:schemeClr>
                </a:solidFill>
              </a:rPr>
              <a:t>The relationship also needs quality time</a:t>
            </a:r>
          </a:p>
        </p:txBody>
      </p:sp>
    </p:spTree>
    <p:extLst>
      <p:ext uri="{BB962C8B-B14F-4D97-AF65-F5344CB8AC3E}">
        <p14:creationId xmlns:p14="http://schemas.microsoft.com/office/powerpoint/2010/main" val="28485712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5718489"/>
          </a:xfrm>
        </p:spPr>
        <p:txBody>
          <a:bodyPr anchor="t">
            <a:spAutoFit/>
          </a:bodyPr>
          <a:lstStyle/>
          <a:p>
            <a:pPr marL="0" indent="0">
              <a:buNone/>
            </a:pPr>
            <a:r>
              <a:rPr lang="en-US" sz="3200" dirty="0"/>
              <a:t>Levine writes…</a:t>
            </a:r>
          </a:p>
          <a:p>
            <a:pPr marL="0" indent="0">
              <a:buNone/>
            </a:pPr>
            <a:r>
              <a:rPr lang="en-US" sz="3200" dirty="0"/>
              <a:t>“Warmth is the quality of involvement, understanding, acceptance, and love that parents communicate on different levels and in ever-evolving ways as their children grow.” Children with warm connected parents are better adjusted.”</a:t>
            </a:r>
          </a:p>
          <a:p>
            <a:pPr marL="0" indent="0">
              <a:buNone/>
            </a:pPr>
            <a:r>
              <a:rPr lang="en-US" sz="3200" dirty="0"/>
              <a:t>“With friends….We listen long enough to know what it feels like to be in their shoes. Too often with our children, we rush in and offer suggestions, propose alternatives, or solve problems.”</a:t>
            </a:r>
          </a:p>
        </p:txBody>
      </p:sp>
    </p:spTree>
    <p:extLst>
      <p:ext uri="{BB962C8B-B14F-4D97-AF65-F5344CB8AC3E}">
        <p14:creationId xmlns:p14="http://schemas.microsoft.com/office/powerpoint/2010/main" val="16172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3046988"/>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tx1">
                    <a:lumMod val="75000"/>
                    <a:lumOff val="25000"/>
                  </a:schemeClr>
                </a:solidFill>
              </a:rPr>
              <a:t>Many families need to go this route to one degree or another</a:t>
            </a:r>
          </a:p>
          <a:p>
            <a:r>
              <a:rPr lang="en-US" sz="3600" dirty="0">
                <a:solidFill>
                  <a:schemeClr val="tx1">
                    <a:lumMod val="75000"/>
                    <a:lumOff val="25000"/>
                  </a:schemeClr>
                </a:solidFill>
              </a:rPr>
              <a:t>Try to minimize, especially day-care</a:t>
            </a:r>
          </a:p>
          <a:p>
            <a:endParaRPr lang="en-US" sz="3600" dirty="0"/>
          </a:p>
        </p:txBody>
      </p:sp>
      <p:pic>
        <p:nvPicPr>
          <p:cNvPr id="2052" name="Picture 4" descr="Image result for day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81" y="3367165"/>
            <a:ext cx="4392619" cy="31353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5638467"/>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a:p>
            <a:pPr marL="0" indent="0">
              <a:buNone/>
            </a:pPr>
            <a:r>
              <a:rPr lang="en-US" sz="2800" dirty="0"/>
              <a:t>Psychology Today </a:t>
            </a:r>
            <a:r>
              <a:rPr lang="en-US" sz="2800" i="1" dirty="0"/>
              <a:t>-The Trouble With Day Care. </a:t>
            </a:r>
            <a:r>
              <a:rPr lang="en-US" sz="2800" dirty="0"/>
              <a:t>Heide Lang, May, 2005</a:t>
            </a:r>
          </a:p>
          <a:p>
            <a:pPr marL="0" indent="0">
              <a:buNone/>
            </a:pPr>
            <a:r>
              <a:rPr lang="en-US" sz="3200" dirty="0"/>
              <a:t>“Few parents have heard about the National Institute of Child Health and Human Development (NICHD) Study of Early Child Care, an ongoing $100 million survey of 1,100 children (2005). It's the largest and most rigorous examination of day care in history, </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3012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5595378"/>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a:p>
            <a:pPr marL="0" indent="0">
              <a:buNone/>
            </a:pPr>
            <a:r>
              <a:rPr lang="en-US" sz="3200" dirty="0"/>
              <a:t>“taking into account family income and the quality of day care. Evidence from the study shows that the total number of hours a child is without a parent, from birth through preschool, matters. The more time in child care of any kind or quality, the more aggressive the child, according to results published in </a:t>
            </a:r>
            <a:r>
              <a:rPr lang="en-US" sz="3200" i="1" dirty="0"/>
              <a:t>Child Development</a:t>
            </a:r>
            <a:r>
              <a:rPr lang="en-US" sz="3200" dirty="0"/>
              <a:t>.”</a:t>
            </a:r>
          </a:p>
        </p:txBody>
      </p:sp>
    </p:spTree>
    <p:extLst>
      <p:ext uri="{BB962C8B-B14F-4D97-AF65-F5344CB8AC3E}">
        <p14:creationId xmlns:p14="http://schemas.microsoft.com/office/powerpoint/2010/main" val="13535637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6038576"/>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a:p>
            <a:pPr marL="0" indent="0">
              <a:buNone/>
            </a:pPr>
            <a:r>
              <a:rPr lang="en-US" sz="3200" dirty="0"/>
              <a:t>“Children in full-time day care were close to three times more likely to show behavior problems than those cared for by their mothers at home.” Although </a:t>
            </a:r>
            <a:r>
              <a:rPr lang="en-US" sz="3200" dirty="0" err="1"/>
              <a:t>Belsky's</a:t>
            </a:r>
            <a:r>
              <a:rPr lang="en-US" sz="3200" dirty="0"/>
              <a:t> harsh words haven't won him many friends, some researchers think he has a point. Kathy McCartney, an education professor at Harvard and another NICHD day care researcher, concedes the</a:t>
            </a:r>
          </a:p>
        </p:txBody>
      </p:sp>
    </p:spTree>
    <p:extLst>
      <p:ext uri="{BB962C8B-B14F-4D97-AF65-F5344CB8AC3E}">
        <p14:creationId xmlns:p14="http://schemas.microsoft.com/office/powerpoint/2010/main" val="9467784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5693866"/>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a:p>
            <a:pPr marL="0" indent="0">
              <a:buNone/>
            </a:pPr>
            <a:r>
              <a:rPr lang="en-US" sz="3200" dirty="0"/>
              <a:t>aggression results are significant, but won’t offer cautionary advice without more research. "So far it is looking like he's right," says McCartney, who criticized </a:t>
            </a:r>
            <a:r>
              <a:rPr lang="en-US" sz="3200" dirty="0" err="1"/>
              <a:t>Belsky's</a:t>
            </a:r>
            <a:r>
              <a:rPr lang="en-US" sz="3200" dirty="0"/>
              <a:t> claims in the past. "Long hours in child care are associated with behavior problems.”</a:t>
            </a:r>
          </a:p>
          <a:p>
            <a:pPr marL="0" indent="0">
              <a:buNone/>
            </a:pPr>
            <a:r>
              <a:rPr lang="en-US" sz="3200" dirty="0"/>
              <a:t>-</a:t>
            </a:r>
            <a:r>
              <a:rPr lang="en-US" sz="2800" dirty="0"/>
              <a:t>Psychology Today </a:t>
            </a:r>
            <a:r>
              <a:rPr lang="en-US" sz="2800" i="1" dirty="0"/>
              <a:t>-The Trouble With Day Care. </a:t>
            </a:r>
            <a:r>
              <a:rPr lang="en-US" sz="2800" dirty="0"/>
              <a:t>Heide Lang, May, 2005</a:t>
            </a:r>
          </a:p>
        </p:txBody>
      </p:sp>
    </p:spTree>
    <p:extLst>
      <p:ext uri="{BB962C8B-B14F-4D97-AF65-F5344CB8AC3E}">
        <p14:creationId xmlns:p14="http://schemas.microsoft.com/office/powerpoint/2010/main" val="27876994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4973669"/>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a:p>
            <a:pPr marL="0" indent="0">
              <a:buNone/>
            </a:pPr>
            <a:r>
              <a:rPr lang="en-US" sz="3200" dirty="0" err="1" smtClean="0"/>
              <a:t>Belsky</a:t>
            </a:r>
            <a:r>
              <a:rPr lang="en-US" sz="3200" dirty="0" smtClean="0"/>
              <a:t> </a:t>
            </a:r>
            <a:r>
              <a:rPr lang="en-US" sz="3200" dirty="0"/>
              <a:t>now urges that, if at all possible, a parent stay home with children less than two years old, and calls for government help to make that easier.” </a:t>
            </a:r>
          </a:p>
          <a:p>
            <a:pPr marL="0" indent="0">
              <a:buNone/>
            </a:pPr>
            <a:r>
              <a:rPr lang="en-US" sz="2400" dirty="0"/>
              <a:t>-Karl </a:t>
            </a:r>
            <a:r>
              <a:rPr lang="en-US" sz="2400" dirty="0" err="1"/>
              <a:t>Zinsmeister</a:t>
            </a:r>
            <a:r>
              <a:rPr lang="en-US" sz="2400" dirty="0"/>
              <a:t>, April 21, 1988.  </a:t>
            </a:r>
            <a:r>
              <a:rPr lang="en-US" sz="2400" i="1" dirty="0"/>
              <a:t>Testimony to the House Committee on Education and Labor Subcommittee on Human Resources</a:t>
            </a:r>
            <a:endParaRPr lang="en-US" sz="2400" dirty="0"/>
          </a:p>
        </p:txBody>
      </p:sp>
    </p:spTree>
    <p:extLst>
      <p:ext uri="{BB962C8B-B14F-4D97-AF65-F5344CB8AC3E}">
        <p14:creationId xmlns:p14="http://schemas.microsoft.com/office/powerpoint/2010/main" val="18417811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6341736"/>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2">
                    <a:lumMod val="75000"/>
                  </a:schemeClr>
                </a:solidFill>
              </a:rPr>
              <a:t>Many families need to go this route </a:t>
            </a:r>
          </a:p>
          <a:p>
            <a:r>
              <a:rPr lang="en-US" sz="3600" dirty="0">
                <a:solidFill>
                  <a:schemeClr val="bg2">
                    <a:lumMod val="75000"/>
                  </a:schemeClr>
                </a:solidFill>
              </a:rPr>
              <a:t>Try to minimize, especially day-care</a:t>
            </a:r>
          </a:p>
          <a:p>
            <a:r>
              <a:rPr lang="en-US" sz="3600" dirty="0">
                <a:solidFill>
                  <a:schemeClr val="tx1">
                    <a:lumMod val="75000"/>
                    <a:lumOff val="25000"/>
                  </a:schemeClr>
                </a:solidFill>
              </a:rPr>
              <a:t>Attachment</a:t>
            </a:r>
          </a:p>
          <a:p>
            <a:pPr lvl="1"/>
            <a:r>
              <a:rPr lang="en-US" sz="3400" dirty="0">
                <a:solidFill>
                  <a:schemeClr val="tx1">
                    <a:lumMod val="75000"/>
                    <a:lumOff val="25000"/>
                  </a:schemeClr>
                </a:solidFill>
              </a:rPr>
              <a:t>Goal is to create a secure attachment</a:t>
            </a:r>
          </a:p>
          <a:p>
            <a:pPr lvl="1"/>
            <a:r>
              <a:rPr lang="en-US" sz="3400" dirty="0">
                <a:solidFill>
                  <a:schemeClr val="tx1">
                    <a:lumMod val="75000"/>
                    <a:lumOff val="25000"/>
                  </a:schemeClr>
                </a:solidFill>
              </a:rPr>
              <a:t>Minimize non-parental care</a:t>
            </a:r>
          </a:p>
          <a:p>
            <a:pPr lvl="1">
              <a:spcAft>
                <a:spcPts val="0"/>
              </a:spcAft>
            </a:pPr>
            <a:r>
              <a:rPr lang="en-US" sz="3200" dirty="0"/>
              <a:t>John Bowlby was a British psychologist and psychoanalyst who believed that early childhood attachments played a critical role in later development and mental functioning. His work, along with the work of psychologist Mary Ainsworth, </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7011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7120ACA-CBB1-EA4C-93C6-4A1B784F3BC5}"/>
              </a:ext>
            </a:extLst>
          </p:cNvPr>
          <p:cNvSpPr txBox="1"/>
          <p:nvPr/>
        </p:nvSpPr>
        <p:spPr>
          <a:xfrm>
            <a:off x="4131733" y="931333"/>
            <a:ext cx="7213600" cy="5632311"/>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50000"/>
                  </a:schemeClr>
                </a:solidFill>
              </a:rPr>
              <a:t>A hinderance to my life/career</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A frustrating obstacle to “real” ministry</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An under-challenging occupation</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A job too small for an intelligent capable human being</a:t>
            </a:r>
          </a:p>
          <a:p>
            <a:endParaRPr lang="en-US" sz="3600" dirty="0">
              <a:solidFill>
                <a:schemeClr val="bg1">
                  <a:lumMod val="50000"/>
                </a:schemeClr>
              </a:solidFill>
            </a:endParaRPr>
          </a:p>
        </p:txBody>
      </p:sp>
      <p:sp>
        <p:nvSpPr>
          <p:cNvPr id="4" name="Title 1">
            <a:extLst>
              <a:ext uri="{FF2B5EF4-FFF2-40B4-BE49-F238E27FC236}">
                <a16:creationId xmlns="" xmlns:a16="http://schemas.microsoft.com/office/drawing/2014/main" id="{78C66446-2790-F04A-BF70-E61F0E11C927}"/>
              </a:ext>
            </a:extLst>
          </p:cNvPr>
          <p:cNvSpPr txBox="1">
            <a:spLocks/>
          </p:cNvSpPr>
          <p:nvPr/>
        </p:nvSpPr>
        <p:spPr>
          <a:xfrm>
            <a:off x="252919" y="2419662"/>
            <a:ext cx="2947482" cy="20846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dirty="0"/>
              <a:t>What parenting is not</a:t>
            </a:r>
          </a:p>
        </p:txBody>
      </p:sp>
    </p:spTree>
    <p:extLst>
      <p:ext uri="{BB962C8B-B14F-4D97-AF65-F5344CB8AC3E}">
        <p14:creationId xmlns:p14="http://schemas.microsoft.com/office/powerpoint/2010/main" val="18477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6718762"/>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2">
                    <a:lumMod val="75000"/>
                  </a:schemeClr>
                </a:solidFill>
              </a:rPr>
              <a:t>Many families need to go this route </a:t>
            </a:r>
          </a:p>
          <a:p>
            <a:r>
              <a:rPr lang="en-US" sz="3600" dirty="0">
                <a:solidFill>
                  <a:schemeClr val="bg2">
                    <a:lumMod val="75000"/>
                  </a:schemeClr>
                </a:solidFill>
              </a:rPr>
              <a:t>Try to minimize, especially day-care</a:t>
            </a:r>
          </a:p>
          <a:p>
            <a:r>
              <a:rPr lang="en-US" sz="3600" dirty="0">
                <a:solidFill>
                  <a:schemeClr val="tx1">
                    <a:lumMod val="75000"/>
                    <a:lumOff val="25000"/>
                  </a:schemeClr>
                </a:solidFill>
              </a:rPr>
              <a:t>Attachment</a:t>
            </a:r>
          </a:p>
          <a:p>
            <a:pPr lvl="1"/>
            <a:r>
              <a:rPr lang="en-US" sz="3400" dirty="0">
                <a:solidFill>
                  <a:schemeClr val="tx1">
                    <a:lumMod val="75000"/>
                    <a:lumOff val="25000"/>
                  </a:schemeClr>
                </a:solidFill>
              </a:rPr>
              <a:t>Goal is to create a secure attachment</a:t>
            </a:r>
          </a:p>
          <a:p>
            <a:pPr lvl="1"/>
            <a:r>
              <a:rPr lang="en-US" sz="3200" dirty="0"/>
              <a:t>contributed to the development of attachment theory. Bowlby shared the psychoanalytic view that early experiences in childhood are important for influencing development and behavior later in life. Our early attachment styles are established in childhood through the infant/caregiver relationship.</a:t>
            </a:r>
          </a:p>
        </p:txBody>
      </p:sp>
    </p:spTree>
    <p:extLst>
      <p:ext uri="{BB962C8B-B14F-4D97-AF65-F5344CB8AC3E}">
        <p14:creationId xmlns:p14="http://schemas.microsoft.com/office/powerpoint/2010/main" val="25826574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562350" y="381000"/>
            <a:ext cx="8134350" cy="6284797"/>
          </a:xfrm>
        </p:spPr>
        <p:txBody>
          <a:bodyPr anchor="t">
            <a:spAutoFit/>
          </a:bodyPr>
          <a:lstStyle/>
          <a:p>
            <a:pPr marL="0" indent="0">
              <a:buNone/>
            </a:pPr>
            <a:r>
              <a:rPr lang="en-US" sz="3200" dirty="0"/>
              <a:t>“While forming a secure attachment with caregivers is normal and expected, as </a:t>
            </a:r>
            <a:r>
              <a:rPr lang="en-US" sz="3200" dirty="0" err="1"/>
              <a:t>Hazan</a:t>
            </a:r>
            <a:r>
              <a:rPr lang="en-US" sz="3200" dirty="0"/>
              <a:t> and Shaver have noted, it doesn't always happen. Researchers have found a number of different factors that contribute to the development (or lack thereof) of secure attachment, particularly a mother's responsiveness to her infant's needs during the first year of a child's life.”</a:t>
            </a:r>
          </a:p>
          <a:p>
            <a:pPr marL="0" indent="0">
              <a:buNone/>
            </a:pPr>
            <a:r>
              <a:rPr lang="en-US" sz="3200" dirty="0"/>
              <a:t>“Bowlby believed that the earliest bonds formed by children with their caregivers have a tremendous impact that continues throughout life. “ </a:t>
            </a:r>
            <a:r>
              <a:rPr lang="en-US" dirty="0"/>
              <a:t>-The Story of Bowlby, Ainsworth, and Attachment Theory  The Importance of Early Emotional Bonds By Kendra Cherry,  March 17, 2019</a:t>
            </a:r>
            <a:endParaRPr lang="en-US" sz="3200" dirty="0"/>
          </a:p>
        </p:txBody>
      </p:sp>
    </p:spTree>
    <p:extLst>
      <p:ext uri="{BB962C8B-B14F-4D97-AF65-F5344CB8AC3E}">
        <p14:creationId xmlns:p14="http://schemas.microsoft.com/office/powerpoint/2010/main" val="11793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Quality vs Quantity?</a:t>
            </a:r>
          </a:p>
        </p:txBody>
      </p:sp>
      <p:sp>
        <p:nvSpPr>
          <p:cNvPr id="3" name="Content Placeholder 2"/>
          <p:cNvSpPr>
            <a:spLocks noGrp="1"/>
          </p:cNvSpPr>
          <p:nvPr>
            <p:ph idx="1"/>
          </p:nvPr>
        </p:nvSpPr>
        <p:spPr>
          <a:xfrm>
            <a:off x="3619500" y="361950"/>
            <a:ext cx="8134350" cy="1895904"/>
          </a:xfrm>
        </p:spPr>
        <p:txBody>
          <a:bodyPr anchor="t">
            <a:spAutoFit/>
          </a:bodyPr>
          <a:lstStyle/>
          <a:p>
            <a:pPr marL="0" indent="0">
              <a:buNone/>
            </a:pPr>
            <a:r>
              <a:rPr lang="en-US" sz="3600" b="1" dirty="0">
                <a:solidFill>
                  <a:schemeClr val="tx1">
                    <a:lumMod val="75000"/>
                    <a:lumOff val="25000"/>
                  </a:schemeClr>
                </a:solidFill>
              </a:rPr>
              <a:t>Non-Parental Care Considerations</a:t>
            </a:r>
          </a:p>
          <a:p>
            <a:r>
              <a:rPr lang="en-US" sz="3600" dirty="0">
                <a:solidFill>
                  <a:schemeClr val="bg1">
                    <a:lumMod val="75000"/>
                  </a:schemeClr>
                </a:solidFill>
              </a:rPr>
              <a:t>Many families need to go this route </a:t>
            </a:r>
          </a:p>
          <a:p>
            <a:r>
              <a:rPr lang="en-US" sz="3600" dirty="0">
                <a:solidFill>
                  <a:schemeClr val="tx1">
                    <a:lumMod val="75000"/>
                    <a:lumOff val="25000"/>
                  </a:schemeClr>
                </a:solidFill>
              </a:rPr>
              <a:t>Try to minimize, especially day-care</a:t>
            </a:r>
          </a:p>
        </p:txBody>
      </p:sp>
    </p:spTree>
    <p:extLst>
      <p:ext uri="{BB962C8B-B14F-4D97-AF65-F5344CB8AC3E}">
        <p14:creationId xmlns:p14="http://schemas.microsoft.com/office/powerpoint/2010/main" val="42061626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(Date)</a:t>
            </a:r>
          </a:p>
        </p:txBody>
      </p:sp>
      <p:sp>
        <p:nvSpPr>
          <p:cNvPr id="3" name="Content Placeholder 2"/>
          <p:cNvSpPr>
            <a:spLocks noGrp="1"/>
          </p:cNvSpPr>
          <p:nvPr>
            <p:ph idx="1"/>
          </p:nvPr>
        </p:nvSpPr>
        <p:spPr>
          <a:xfrm>
            <a:off x="3562350" y="381000"/>
            <a:ext cx="8134350" cy="5838521"/>
          </a:xfrm>
        </p:spPr>
        <p:txBody>
          <a:bodyPr anchor="t">
            <a:spAutoFit/>
          </a:bodyPr>
          <a:lstStyle/>
          <a:p>
            <a:pPr marL="0" indent="0">
              <a:buNone/>
            </a:pPr>
            <a:r>
              <a:rPr lang="en-US" sz="3600" dirty="0"/>
              <a:t>Start Young</a:t>
            </a:r>
          </a:p>
          <a:p>
            <a:pPr marL="0" indent="0">
              <a:buNone/>
            </a:pPr>
            <a:r>
              <a:rPr lang="en-US" sz="3600" dirty="0"/>
              <a:t>Make it fun!</a:t>
            </a:r>
          </a:p>
          <a:p>
            <a:pPr marL="0" indent="0">
              <a:buNone/>
            </a:pPr>
            <a:r>
              <a:rPr lang="en-US" sz="3600" dirty="0"/>
              <a:t>Relational </a:t>
            </a:r>
          </a:p>
          <a:p>
            <a:pPr marL="0" indent="0">
              <a:buNone/>
            </a:pPr>
            <a:r>
              <a:rPr lang="en-US" sz="3600" dirty="0"/>
              <a:t>Spiritual</a:t>
            </a:r>
          </a:p>
          <a:p>
            <a:pPr marL="0" indent="0">
              <a:buNone/>
            </a:pPr>
            <a:endParaRPr lang="en-US" sz="1600" dirty="0"/>
          </a:p>
          <a:p>
            <a:pPr marL="0" indent="0">
              <a:lnSpc>
                <a:spcPts val="3500"/>
              </a:lnSpc>
              <a:spcBef>
                <a:spcPts val="0"/>
              </a:spcBef>
              <a:buNone/>
              <a:defRPr/>
            </a:pPr>
            <a:r>
              <a:rPr lang="en-US" sz="3200" dirty="0"/>
              <a:t>“In raising children, everything depends on the love relationship between parent and child.  Nothing works well if a child’s love needs are not met.”  “Only the child who feels genuinely loved and cared for can do her best.”  </a:t>
            </a:r>
          </a:p>
          <a:p>
            <a:pPr marL="0" indent="0">
              <a:lnSpc>
                <a:spcPts val="3500"/>
              </a:lnSpc>
              <a:spcBef>
                <a:spcPts val="0"/>
              </a:spcBef>
              <a:buNone/>
              <a:defRPr/>
            </a:pPr>
            <a:r>
              <a:rPr lang="en-US" sz="2400" dirty="0"/>
              <a:t>  -</a:t>
            </a:r>
            <a:r>
              <a:rPr lang="en-US" sz="2400" i="1" dirty="0"/>
              <a:t>Chapman &amp; Campbell, The 5 Love Languages of Children, </a:t>
            </a:r>
            <a:r>
              <a:rPr lang="en-US" sz="2400" i="1" dirty="0" err="1"/>
              <a:t>pg</a:t>
            </a:r>
            <a:r>
              <a:rPr lang="en-US" sz="2400" i="1" dirty="0"/>
              <a:t> 17</a:t>
            </a:r>
            <a:endParaRPr lang="en-US" sz="2400" dirty="0"/>
          </a:p>
        </p:txBody>
      </p:sp>
    </p:spTree>
    <p:extLst>
      <p:ext uri="{BB962C8B-B14F-4D97-AF65-F5344CB8AC3E}">
        <p14:creationId xmlns:p14="http://schemas.microsoft.com/office/powerpoint/2010/main" val="42657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 (Date)</a:t>
            </a:r>
          </a:p>
        </p:txBody>
      </p:sp>
      <p:sp>
        <p:nvSpPr>
          <p:cNvPr id="3" name="Content Placeholder 2"/>
          <p:cNvSpPr>
            <a:spLocks noGrp="1"/>
          </p:cNvSpPr>
          <p:nvPr>
            <p:ph idx="1"/>
          </p:nvPr>
        </p:nvSpPr>
        <p:spPr>
          <a:xfrm>
            <a:off x="3562350" y="381000"/>
            <a:ext cx="8134350" cy="4019562"/>
          </a:xfrm>
        </p:spPr>
        <p:txBody>
          <a:bodyPr anchor="t">
            <a:spAutoFit/>
          </a:bodyPr>
          <a:lstStyle/>
          <a:p>
            <a:pPr marL="0" indent="0">
              <a:buNone/>
            </a:pPr>
            <a:r>
              <a:rPr lang="en-US" sz="4000" b="1" dirty="0"/>
              <a:t>Infants to Age 4 </a:t>
            </a:r>
          </a:p>
          <a:p>
            <a:r>
              <a:rPr lang="en-US" sz="3200" b="1" dirty="0"/>
              <a:t>Interact with nature</a:t>
            </a:r>
          </a:p>
          <a:p>
            <a:pPr lvl="1"/>
            <a:r>
              <a:rPr lang="en-US" sz="3000" dirty="0"/>
              <a:t>Touch and feel</a:t>
            </a:r>
          </a:p>
          <a:p>
            <a:r>
              <a:rPr lang="en-US" sz="3200" b="1" dirty="0"/>
              <a:t>Develop creativity &amp; problem solving</a:t>
            </a:r>
            <a:r>
              <a:rPr lang="en-US" sz="3200" dirty="0"/>
              <a:t> </a:t>
            </a:r>
          </a:p>
          <a:p>
            <a:pPr lvl="1"/>
            <a:r>
              <a:rPr lang="en-US" sz="3000" dirty="0"/>
              <a:t>Lots of make believe stories, dolls</a:t>
            </a:r>
          </a:p>
          <a:p>
            <a:pPr lvl="1"/>
            <a:r>
              <a:rPr lang="en-US" sz="3000" dirty="0"/>
              <a:t>Ride a tricycle</a:t>
            </a:r>
          </a:p>
          <a:p>
            <a:r>
              <a:rPr lang="en-US" sz="3200" b="1" dirty="0"/>
              <a:t>Associate you with fun</a:t>
            </a:r>
          </a:p>
        </p:txBody>
      </p:sp>
      <p:pic>
        <p:nvPicPr>
          <p:cNvPr id="4" name="Picture 3">
            <a:extLst>
              <a:ext uri="{FF2B5EF4-FFF2-40B4-BE49-F238E27FC236}">
                <a16:creationId xmlns="" xmlns:a16="http://schemas.microsoft.com/office/drawing/2014/main" id="{525AEB52-21FF-BA4B-B49F-9CC411E13E43}"/>
              </a:ext>
            </a:extLst>
          </p:cNvPr>
          <p:cNvPicPr>
            <a:picLocks noChangeAspect="1"/>
          </p:cNvPicPr>
          <p:nvPr/>
        </p:nvPicPr>
        <p:blipFill rotWithShape="1">
          <a:blip r:embed="rId2"/>
          <a:srcRect l="13698" t="20975" r="20165"/>
          <a:stretch/>
        </p:blipFill>
        <p:spPr>
          <a:xfrm>
            <a:off x="1103192" y="4327613"/>
            <a:ext cx="2885933" cy="2294939"/>
          </a:xfrm>
          <a:prstGeom prst="rect">
            <a:avLst/>
          </a:prstGeom>
          <a:ln w="57150">
            <a:solidFill>
              <a:schemeClr val="tx1"/>
            </a:solidFill>
          </a:ln>
        </p:spPr>
      </p:pic>
      <p:pic>
        <p:nvPicPr>
          <p:cNvPr id="6" name="Picture 5">
            <a:extLst>
              <a:ext uri="{FF2B5EF4-FFF2-40B4-BE49-F238E27FC236}">
                <a16:creationId xmlns="" xmlns:a16="http://schemas.microsoft.com/office/drawing/2014/main" id="{5E2AA314-7A1D-E54D-A208-5D37F066F4DA}"/>
              </a:ext>
            </a:extLst>
          </p:cNvPr>
          <p:cNvPicPr>
            <a:picLocks noChangeAspect="1"/>
          </p:cNvPicPr>
          <p:nvPr/>
        </p:nvPicPr>
        <p:blipFill rotWithShape="1">
          <a:blip r:embed="rId3"/>
          <a:srcRect l="7323" t="22951" r="47433" b="14430"/>
          <a:stretch/>
        </p:blipFill>
        <p:spPr>
          <a:xfrm>
            <a:off x="4720700" y="4303458"/>
            <a:ext cx="2385830" cy="2367348"/>
          </a:xfrm>
          <a:prstGeom prst="rect">
            <a:avLst/>
          </a:prstGeom>
          <a:ln w="76200">
            <a:solidFill>
              <a:schemeClr val="tx1"/>
            </a:solidFill>
          </a:ln>
        </p:spPr>
      </p:pic>
      <p:pic>
        <p:nvPicPr>
          <p:cNvPr id="7" name="Picture 6">
            <a:extLst>
              <a:ext uri="{FF2B5EF4-FFF2-40B4-BE49-F238E27FC236}">
                <a16:creationId xmlns="" xmlns:a16="http://schemas.microsoft.com/office/drawing/2014/main" id="{31E397FC-553F-A34A-89F2-CDB412EB916E}"/>
              </a:ext>
            </a:extLst>
          </p:cNvPr>
          <p:cNvPicPr>
            <a:picLocks noChangeAspect="1"/>
          </p:cNvPicPr>
          <p:nvPr/>
        </p:nvPicPr>
        <p:blipFill rotWithShape="1">
          <a:blip r:embed="rId4"/>
          <a:srcRect l="13444" t="12725" r="20810"/>
          <a:stretch/>
        </p:blipFill>
        <p:spPr>
          <a:xfrm>
            <a:off x="8365104" y="1066574"/>
            <a:ext cx="2939143" cy="5375729"/>
          </a:xfrm>
          <a:prstGeom prst="rect">
            <a:avLst/>
          </a:prstGeom>
          <a:ln w="57150">
            <a:solidFill>
              <a:schemeClr val="tx1"/>
            </a:solidFill>
          </a:ln>
        </p:spPr>
      </p:pic>
      <p:pic>
        <p:nvPicPr>
          <p:cNvPr id="8" name="Picture 7">
            <a:extLst>
              <a:ext uri="{FF2B5EF4-FFF2-40B4-BE49-F238E27FC236}">
                <a16:creationId xmlns="" xmlns:a16="http://schemas.microsoft.com/office/drawing/2014/main" id="{A7DE8565-5C9D-5246-8437-CD9425A85814}"/>
              </a:ext>
            </a:extLst>
          </p:cNvPr>
          <p:cNvPicPr>
            <a:picLocks noChangeAspect="1"/>
          </p:cNvPicPr>
          <p:nvPr/>
        </p:nvPicPr>
        <p:blipFill rotWithShape="1">
          <a:blip r:embed="rId5"/>
          <a:srcRect l="23944" t="26666" r="13119" b="12619"/>
          <a:stretch/>
        </p:blipFill>
        <p:spPr>
          <a:xfrm>
            <a:off x="532832" y="381000"/>
            <a:ext cx="2637065" cy="3745232"/>
          </a:xfrm>
          <a:prstGeom prst="rect">
            <a:avLst/>
          </a:prstGeom>
          <a:ln w="57150">
            <a:solidFill>
              <a:schemeClr val="tx1"/>
            </a:solidFill>
          </a:ln>
        </p:spPr>
      </p:pic>
    </p:spTree>
    <p:extLst>
      <p:ext uri="{BB962C8B-B14F-4D97-AF65-F5344CB8AC3E}">
        <p14:creationId xmlns:p14="http://schemas.microsoft.com/office/powerpoint/2010/main" val="159664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 (Date)</a:t>
            </a:r>
          </a:p>
        </p:txBody>
      </p:sp>
      <p:sp>
        <p:nvSpPr>
          <p:cNvPr id="3" name="Content Placeholder 2"/>
          <p:cNvSpPr>
            <a:spLocks noGrp="1"/>
          </p:cNvSpPr>
          <p:nvPr>
            <p:ph idx="1"/>
          </p:nvPr>
        </p:nvSpPr>
        <p:spPr>
          <a:xfrm>
            <a:off x="3562350" y="381000"/>
            <a:ext cx="8134350" cy="5692328"/>
          </a:xfrm>
        </p:spPr>
        <p:txBody>
          <a:bodyPr anchor="t">
            <a:spAutoFit/>
          </a:bodyPr>
          <a:lstStyle/>
          <a:p>
            <a:pPr marL="0" indent="0">
              <a:buNone/>
            </a:pPr>
            <a:r>
              <a:rPr lang="en-US" sz="4000" b="1" dirty="0"/>
              <a:t>Ages 5 to 10</a:t>
            </a:r>
          </a:p>
          <a:p>
            <a:r>
              <a:rPr lang="en-US" sz="3200" b="1" dirty="0"/>
              <a:t>Develop emotional Life</a:t>
            </a:r>
          </a:p>
          <a:p>
            <a:pPr lvl="1"/>
            <a:r>
              <a:rPr lang="en-US" sz="3000" dirty="0" smtClean="0"/>
              <a:t>Michelle</a:t>
            </a:r>
            <a:r>
              <a:rPr lang="en-US" sz="3000" dirty="0"/>
              <a:t>: Mondays after school.</a:t>
            </a:r>
          </a:p>
          <a:p>
            <a:r>
              <a:rPr lang="en-US" sz="3200" b="1" dirty="0" smtClean="0"/>
              <a:t>Fun </a:t>
            </a:r>
            <a:r>
              <a:rPr lang="en-US" sz="3200" b="1" dirty="0"/>
              <a:t>&amp; creativity</a:t>
            </a:r>
          </a:p>
          <a:p>
            <a:pPr lvl="1"/>
            <a:r>
              <a:rPr lang="en-US" sz="3000" dirty="0"/>
              <a:t>Daniel: Saturday morning at Tim Horton’s playing Hot Wheels. Dirt pile for trucks</a:t>
            </a:r>
            <a:r>
              <a:rPr lang="en-US" sz="3000" dirty="0" smtClean="0"/>
              <a:t>.</a:t>
            </a:r>
          </a:p>
          <a:p>
            <a:pPr lvl="1"/>
            <a:r>
              <a:rPr lang="en-US" sz="3000" dirty="0" smtClean="0"/>
              <a:t>Simple</a:t>
            </a:r>
            <a:endParaRPr lang="en-US" sz="3000" dirty="0"/>
          </a:p>
          <a:p>
            <a:r>
              <a:rPr lang="en-US" sz="3200" b="1" dirty="0" smtClean="0"/>
              <a:t>Help </a:t>
            </a:r>
            <a:r>
              <a:rPr lang="en-US" sz="3200" b="1" dirty="0"/>
              <a:t>develop their interests</a:t>
            </a:r>
          </a:p>
          <a:p>
            <a:pPr lvl="1"/>
            <a:r>
              <a:rPr lang="en-US" sz="3000" dirty="0"/>
              <a:t>Jenny: Sunday mornings Bob Evans, at the counter</a:t>
            </a:r>
          </a:p>
          <a:p>
            <a:pPr lvl="1"/>
            <a:r>
              <a:rPr lang="en-US" sz="3000" dirty="0"/>
              <a:t>Projects: Portable gerbil cage and maze.</a:t>
            </a:r>
          </a:p>
        </p:txBody>
      </p:sp>
    </p:spTree>
    <p:extLst>
      <p:ext uri="{BB962C8B-B14F-4D97-AF65-F5344CB8AC3E}">
        <p14:creationId xmlns:p14="http://schemas.microsoft.com/office/powerpoint/2010/main" val="40118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 (Date)</a:t>
            </a:r>
          </a:p>
        </p:txBody>
      </p:sp>
      <p:sp>
        <p:nvSpPr>
          <p:cNvPr id="3" name="Content Placeholder 2"/>
          <p:cNvSpPr>
            <a:spLocks noGrp="1"/>
          </p:cNvSpPr>
          <p:nvPr>
            <p:ph idx="1"/>
          </p:nvPr>
        </p:nvSpPr>
        <p:spPr>
          <a:xfrm>
            <a:off x="3562350" y="381000"/>
            <a:ext cx="8134350" cy="5486117"/>
          </a:xfrm>
        </p:spPr>
        <p:txBody>
          <a:bodyPr anchor="t">
            <a:spAutoFit/>
          </a:bodyPr>
          <a:lstStyle/>
          <a:p>
            <a:pPr marL="0" indent="0">
              <a:buNone/>
            </a:pPr>
            <a:r>
              <a:rPr lang="en-US" sz="4000" b="1" dirty="0"/>
              <a:t>Ages 5 to 10</a:t>
            </a:r>
          </a:p>
          <a:p>
            <a:r>
              <a:rPr lang="en-US" sz="3200" b="1" dirty="0"/>
              <a:t>Lots of nature </a:t>
            </a:r>
          </a:p>
          <a:p>
            <a:pPr lvl="1"/>
            <a:r>
              <a:rPr lang="en-US" sz="3000" dirty="0" err="1"/>
              <a:t>Creeking</a:t>
            </a:r>
            <a:r>
              <a:rPr lang="en-US" sz="3000" dirty="0"/>
              <a:t>, fishing, </a:t>
            </a:r>
            <a:r>
              <a:rPr lang="en-US" sz="3000" dirty="0" err="1"/>
              <a:t>etc</a:t>
            </a:r>
            <a:endParaRPr lang="en-US" sz="3000" dirty="0"/>
          </a:p>
          <a:p>
            <a:r>
              <a:rPr lang="en-US" sz="3200" b="1" dirty="0"/>
              <a:t>Keep it fun</a:t>
            </a:r>
          </a:p>
          <a:p>
            <a:pPr lvl="1"/>
            <a:r>
              <a:rPr lang="en-US" sz="3000" dirty="0"/>
              <a:t>Build small boats for demolition on the river</a:t>
            </a:r>
          </a:p>
          <a:p>
            <a:r>
              <a:rPr lang="en-US" sz="3400" b="1" dirty="0" smtClean="0"/>
              <a:t>Less </a:t>
            </a:r>
            <a:r>
              <a:rPr lang="en-US" sz="3400" b="1" dirty="0"/>
              <a:t>time for organized sports</a:t>
            </a:r>
          </a:p>
          <a:p>
            <a:pPr lvl="1"/>
            <a:r>
              <a:rPr lang="en-US" sz="3000" dirty="0"/>
              <a:t>Our kids: about age 10.  </a:t>
            </a:r>
          </a:p>
          <a:p>
            <a:pPr lvl="1"/>
            <a:r>
              <a:rPr lang="en-US" sz="3000" dirty="0"/>
              <a:t>Coach</a:t>
            </a:r>
          </a:p>
          <a:p>
            <a:r>
              <a:rPr lang="en-US" sz="3200" b="1" dirty="0"/>
              <a:t>Develop spiritual side</a:t>
            </a:r>
          </a:p>
          <a:p>
            <a:pPr lvl="1"/>
            <a:r>
              <a:rPr lang="en-US" sz="3000" dirty="0"/>
              <a:t>Reading and praying together at bedtime.  </a:t>
            </a:r>
          </a:p>
        </p:txBody>
      </p:sp>
      <p:pic>
        <p:nvPicPr>
          <p:cNvPr id="4" name="Picture 3">
            <a:extLst>
              <a:ext uri="{FF2B5EF4-FFF2-40B4-BE49-F238E27FC236}">
                <a16:creationId xmlns="" xmlns:a16="http://schemas.microsoft.com/office/drawing/2014/main" id="{61388AE2-C8BC-4A4C-937C-4CCB57BC0D70}"/>
              </a:ext>
            </a:extLst>
          </p:cNvPr>
          <p:cNvPicPr>
            <a:picLocks noChangeAspect="1"/>
          </p:cNvPicPr>
          <p:nvPr/>
        </p:nvPicPr>
        <p:blipFill rotWithShape="1">
          <a:blip r:embed="rId2"/>
          <a:srcRect t="20897" r="12762"/>
          <a:stretch/>
        </p:blipFill>
        <p:spPr>
          <a:xfrm>
            <a:off x="6436178" y="487029"/>
            <a:ext cx="4777922" cy="3052968"/>
          </a:xfrm>
          <a:prstGeom prst="rect">
            <a:avLst/>
          </a:prstGeom>
          <a:ln w="57150">
            <a:solidFill>
              <a:schemeClr val="tx1"/>
            </a:solidFill>
          </a:ln>
        </p:spPr>
      </p:pic>
    </p:spTree>
    <p:extLst>
      <p:ext uri="{BB962C8B-B14F-4D97-AF65-F5344CB8AC3E}">
        <p14:creationId xmlns:p14="http://schemas.microsoft.com/office/powerpoint/2010/main" val="29802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 (Date)</a:t>
            </a:r>
          </a:p>
        </p:txBody>
      </p:sp>
      <p:sp>
        <p:nvSpPr>
          <p:cNvPr id="3" name="Content Placeholder 2"/>
          <p:cNvSpPr>
            <a:spLocks noGrp="1"/>
          </p:cNvSpPr>
          <p:nvPr>
            <p:ph idx="1"/>
          </p:nvPr>
        </p:nvSpPr>
        <p:spPr>
          <a:xfrm>
            <a:off x="3562349" y="381000"/>
            <a:ext cx="8149753" cy="5553828"/>
          </a:xfrm>
        </p:spPr>
        <p:txBody>
          <a:bodyPr wrap="square" anchor="t">
            <a:spAutoFit/>
          </a:bodyPr>
          <a:lstStyle/>
          <a:p>
            <a:pPr marL="0" indent="0">
              <a:buNone/>
            </a:pPr>
            <a:r>
              <a:rPr lang="en-US" sz="4000" b="1" dirty="0"/>
              <a:t>Ages 11 to 14</a:t>
            </a:r>
          </a:p>
          <a:p>
            <a:pPr marL="0" indent="0">
              <a:buNone/>
            </a:pPr>
            <a:r>
              <a:rPr lang="en-US" sz="3600" dirty="0"/>
              <a:t>Disciple your child</a:t>
            </a:r>
          </a:p>
          <a:p>
            <a:pPr lvl="1"/>
            <a:r>
              <a:rPr lang="en-US" sz="3000" dirty="0"/>
              <a:t>Read together (</a:t>
            </a:r>
            <a:r>
              <a:rPr lang="en-US" sz="2800" dirty="0"/>
              <a:t>Coffee shops, restaurants, 4</a:t>
            </a:r>
            <a:r>
              <a:rPr lang="en-US" sz="2800" baseline="30000" dirty="0"/>
              <a:t>th</a:t>
            </a:r>
            <a:r>
              <a:rPr lang="en-US" sz="2800" dirty="0"/>
              <a:t> St)</a:t>
            </a:r>
          </a:p>
          <a:p>
            <a:pPr lvl="1"/>
            <a:r>
              <a:rPr lang="en-US" sz="3000" dirty="0"/>
              <a:t>Leading </a:t>
            </a:r>
            <a:r>
              <a:rPr lang="en-US" sz="3000" dirty="0" err="1"/>
              <a:t>jr.</a:t>
            </a:r>
            <a:r>
              <a:rPr lang="en-US" sz="3000" dirty="0"/>
              <a:t> high cell group</a:t>
            </a:r>
          </a:p>
          <a:p>
            <a:pPr lvl="2"/>
            <a:r>
              <a:rPr lang="en-US" sz="2800" dirty="0"/>
              <a:t>Disciple your </a:t>
            </a:r>
            <a:r>
              <a:rPr lang="en-US" sz="2800" dirty="0" err="1"/>
              <a:t>jr</a:t>
            </a:r>
            <a:r>
              <a:rPr lang="en-US" sz="2800" dirty="0"/>
              <a:t> high child with their friend</a:t>
            </a:r>
          </a:p>
          <a:p>
            <a:pPr lvl="2"/>
            <a:r>
              <a:rPr lang="en-US" sz="2800" dirty="0"/>
              <a:t>Daniel and Ben every Saturday morning</a:t>
            </a:r>
          </a:p>
          <a:p>
            <a:pPr lvl="1"/>
            <a:r>
              <a:rPr lang="en-US" sz="3000" dirty="0"/>
              <a:t>Help them with outreach</a:t>
            </a:r>
          </a:p>
          <a:p>
            <a:pPr lvl="2"/>
            <a:r>
              <a:rPr lang="en-US" sz="2800" dirty="0"/>
              <a:t>Jenny being challenged by a friend</a:t>
            </a:r>
            <a:endParaRPr lang="en-US" sz="3000" dirty="0"/>
          </a:p>
          <a:p>
            <a:pPr lvl="1"/>
            <a:r>
              <a:rPr lang="en-US" sz="3000" dirty="0"/>
              <a:t>Make it relational, spiritual, fun</a:t>
            </a:r>
          </a:p>
          <a:p>
            <a:pPr lvl="2"/>
            <a:r>
              <a:rPr lang="en-US" sz="2800" dirty="0"/>
              <a:t>Michelle and I on Saturday nights</a:t>
            </a:r>
          </a:p>
          <a:p>
            <a:pPr lvl="2"/>
            <a:r>
              <a:rPr lang="en-US" sz="2800" dirty="0"/>
              <a:t>Dinner, reading, movie</a:t>
            </a:r>
          </a:p>
        </p:txBody>
      </p:sp>
    </p:spTree>
    <p:extLst>
      <p:ext uri="{BB962C8B-B14F-4D97-AF65-F5344CB8AC3E}">
        <p14:creationId xmlns:p14="http://schemas.microsoft.com/office/powerpoint/2010/main" val="117025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6" presetID="1"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One on One Time (Date)</a:t>
            </a:r>
          </a:p>
        </p:txBody>
      </p:sp>
      <p:sp>
        <p:nvSpPr>
          <p:cNvPr id="3" name="Content Placeholder 2"/>
          <p:cNvSpPr>
            <a:spLocks noGrp="1"/>
          </p:cNvSpPr>
          <p:nvPr>
            <p:ph idx="1"/>
          </p:nvPr>
        </p:nvSpPr>
        <p:spPr>
          <a:xfrm>
            <a:off x="3562349" y="381000"/>
            <a:ext cx="8149753" cy="5335307"/>
          </a:xfrm>
        </p:spPr>
        <p:txBody>
          <a:bodyPr wrap="square" anchor="t">
            <a:spAutoFit/>
          </a:bodyPr>
          <a:lstStyle/>
          <a:p>
            <a:pPr marL="0" indent="0">
              <a:buNone/>
            </a:pPr>
            <a:r>
              <a:rPr lang="en-US" sz="4000" b="1" dirty="0"/>
              <a:t>Ages 11 to 14</a:t>
            </a:r>
          </a:p>
          <a:p>
            <a:pPr marL="0" indent="0">
              <a:buNone/>
            </a:pPr>
            <a:r>
              <a:rPr lang="en-US" sz="3600" dirty="0">
                <a:solidFill>
                  <a:schemeClr val="bg2">
                    <a:lumMod val="75000"/>
                  </a:schemeClr>
                </a:solidFill>
              </a:rPr>
              <a:t>Disciple your child</a:t>
            </a:r>
          </a:p>
          <a:p>
            <a:pPr marL="0" indent="0">
              <a:buNone/>
            </a:pPr>
            <a:r>
              <a:rPr lang="en-US" sz="3600" dirty="0"/>
              <a:t>Spend the money. Take the time. Minimize regrets.</a:t>
            </a:r>
          </a:p>
          <a:p>
            <a:pPr lvl="1"/>
            <a:r>
              <a:rPr lang="en-US" sz="3400" dirty="0" err="1"/>
              <a:t>Prov</a:t>
            </a:r>
            <a:r>
              <a:rPr lang="en-US" sz="3400" dirty="0"/>
              <a:t> 3:27-28. Do not withhold good from those to whom it is due. Do not say, go and come back tomorrow and I will give it, when you actually have it with you. </a:t>
            </a:r>
          </a:p>
          <a:p>
            <a:pPr lvl="1"/>
            <a:r>
              <a:rPr lang="en-US" sz="3200" dirty="0"/>
              <a:t>You will need that investment for the teen rebellion years. (ex. Michelle)</a:t>
            </a:r>
          </a:p>
        </p:txBody>
      </p:sp>
    </p:spTree>
    <p:extLst>
      <p:ext uri="{BB962C8B-B14F-4D97-AF65-F5344CB8AC3E}">
        <p14:creationId xmlns:p14="http://schemas.microsoft.com/office/powerpoint/2010/main" val="3482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8BE35-F7D2-0B4C-8374-0E897EC81225}"/>
              </a:ext>
            </a:extLst>
          </p:cNvPr>
          <p:cNvSpPr>
            <a:spLocks noGrp="1"/>
          </p:cNvSpPr>
          <p:nvPr>
            <p:ph type="title"/>
          </p:nvPr>
        </p:nvSpPr>
        <p:spPr>
          <a:xfrm>
            <a:off x="57150" y="1066574"/>
            <a:ext cx="3200401" cy="4601183"/>
          </a:xfrm>
        </p:spPr>
        <p:txBody>
          <a:bodyPr anchor="ctr">
            <a:normAutofit/>
          </a:bodyPr>
          <a:lstStyle/>
          <a:p>
            <a:pPr algn="ctr"/>
            <a:r>
              <a:rPr lang="en-US" sz="5400" b="1" dirty="0">
                <a:effectLst>
                  <a:outerShdw blurRad="38100" dist="38100" dir="2700000" algn="tl">
                    <a:srgbClr val="000000">
                      <a:alpha val="43137"/>
                    </a:srgbClr>
                  </a:outerShdw>
                </a:effectLst>
              </a:rPr>
              <a:t>Family Time</a:t>
            </a:r>
          </a:p>
        </p:txBody>
      </p:sp>
      <p:sp>
        <p:nvSpPr>
          <p:cNvPr id="3" name="Content Placeholder 2"/>
          <p:cNvSpPr>
            <a:spLocks noGrp="1"/>
          </p:cNvSpPr>
          <p:nvPr>
            <p:ph idx="1"/>
          </p:nvPr>
        </p:nvSpPr>
        <p:spPr>
          <a:xfrm>
            <a:off x="3562350" y="381000"/>
            <a:ext cx="8134350" cy="5884688"/>
          </a:xfrm>
        </p:spPr>
        <p:txBody>
          <a:bodyPr anchor="t">
            <a:spAutoFit/>
          </a:bodyPr>
          <a:lstStyle/>
          <a:p>
            <a:pPr marL="0" indent="0">
              <a:buNone/>
            </a:pPr>
            <a:r>
              <a:rPr lang="en-US" sz="3600" b="1" dirty="0"/>
              <a:t>Dinner together most nights</a:t>
            </a:r>
          </a:p>
          <a:p>
            <a:pPr marL="0" indent="0">
              <a:buNone/>
            </a:pPr>
            <a:r>
              <a:rPr lang="en-US" sz="3200" dirty="0"/>
              <a:t>-Anne </a:t>
            </a:r>
            <a:r>
              <a:rPr lang="en-US" sz="3200" dirty="0" err="1"/>
              <a:t>Fishel</a:t>
            </a:r>
            <a:r>
              <a:rPr lang="en-US" sz="3200" dirty="0"/>
              <a:t>, </a:t>
            </a:r>
            <a:r>
              <a:rPr lang="en-US" sz="3200" dirty="0" err="1"/>
              <a:t>Ph.D</a:t>
            </a:r>
            <a:r>
              <a:rPr lang="en-US" sz="3200" dirty="0"/>
              <a:t>   </a:t>
            </a:r>
            <a:r>
              <a:rPr lang="en-US" sz="2400" dirty="0"/>
              <a:t>Associate Clinical Professor of Psychology at Harvard Medical School and Director of the Family and Couples Therapy Program at Massachusetts General Hospital in Boston</a:t>
            </a:r>
          </a:p>
          <a:p>
            <a:pPr marL="0" indent="0">
              <a:buNone/>
            </a:pPr>
            <a:r>
              <a:rPr lang="en-US" sz="3200" dirty="0"/>
              <a:t>“Over the past 15 years researchers have confirmed what parents have known for a long time: sharing a family meal is good for the spirit, the brain and the health of all family members. Recent studies link regular family dinners with many behaviors that parents pray for: lower rates of substance abuse, teen pregnancy and depression, as well as higher</a:t>
            </a:r>
          </a:p>
        </p:txBody>
      </p:sp>
    </p:spTree>
    <p:extLst>
      <p:ext uri="{BB962C8B-B14F-4D97-AF65-F5344CB8AC3E}">
        <p14:creationId xmlns:p14="http://schemas.microsoft.com/office/powerpoint/2010/main" val="11078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{AD10BAAC-C199-694E-9F44-209C7B2B05EC}tf10001124</Template>
  <TotalTime>979</TotalTime>
  <Words>4785</Words>
  <Application>Microsoft Office PowerPoint</Application>
  <PresentationFormat>Widescreen</PresentationFormat>
  <Paragraphs>526</Paragraphs>
  <Slides>115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115</vt:i4>
      </vt:variant>
    </vt:vector>
  </HeadingPairs>
  <TitlesOfParts>
    <vt:vector size="124" baseType="lpstr">
      <vt:lpstr>Arial</vt:lpstr>
      <vt:lpstr>Calibri</vt:lpstr>
      <vt:lpstr>Corbel</vt:lpstr>
      <vt:lpstr>Georgia</vt:lpstr>
      <vt:lpstr>Gill Sans</vt:lpstr>
      <vt:lpstr>Times New Roman</vt:lpstr>
      <vt:lpstr>Wingdings 2</vt:lpstr>
      <vt:lpstr>ヒラギノ角ゴ ProN W3</vt:lpstr>
      <vt:lpstr>Frame</vt:lpstr>
      <vt:lpstr>Working &amp; Stay at Home Moms</vt:lpstr>
      <vt:lpstr>Cindy’s background</vt:lpstr>
      <vt:lpstr>Joe’s background</vt:lpstr>
      <vt:lpstr>Our Family:   Tom &amp; Michelle Daniel Jenny &amp; Tyler</vt:lpstr>
      <vt:lpstr>God answered My Mom’s Prayer</vt:lpstr>
      <vt:lpstr>God answered My Mom’s Prayer</vt:lpstr>
      <vt:lpstr>Not Experts</vt:lpstr>
      <vt:lpstr>Work  or  Stay at Home?</vt:lpstr>
      <vt:lpstr>PowerPoint Presentation</vt:lpstr>
      <vt:lpstr>PowerPoint Presentation</vt:lpstr>
      <vt:lpstr>Vision:</vt:lpstr>
      <vt:lpstr>PowerPoint Presentation</vt:lpstr>
      <vt:lpstr>Vision:</vt:lpstr>
      <vt:lpstr>PowerPoint Presentation</vt:lpstr>
      <vt:lpstr>PowerPoint Presentation</vt:lpstr>
      <vt:lpstr>PowerPoint Presentation</vt:lpstr>
      <vt:lpstr>PowerPoint Presentation</vt:lpstr>
      <vt:lpstr>PowerPoint Presentation</vt:lpstr>
      <vt:lpstr>PowerPoint Presentation</vt:lpstr>
      <vt:lpstr> Andrew Murray</vt:lpstr>
      <vt:lpstr> Andrew Murray</vt:lpstr>
      <vt:lpstr>PowerPoint Presentation</vt:lpstr>
      <vt:lpstr>Vision:</vt:lpstr>
      <vt:lpstr>PowerPoint Presentation</vt:lpstr>
      <vt:lpstr>PowerPoint Presentation</vt:lpstr>
      <vt:lpstr>PowerPoint Presentation</vt:lpstr>
      <vt:lpstr>PowerPoint Presentation</vt:lpstr>
      <vt:lpstr> Edith Schaeffer</vt:lpstr>
      <vt:lpstr> Edith Schaeffer</vt:lpstr>
      <vt:lpstr> Edith Schaeffer</vt:lpstr>
      <vt:lpstr> Edith Schaeffer</vt:lpstr>
      <vt:lpstr> Edith Schaeffer</vt:lpstr>
      <vt:lpstr>Common comments to Stay-at-Home Moms</vt:lpstr>
      <vt:lpstr>PowerPoint Presentation</vt:lpstr>
      <vt:lpstr>PowerPoint Presentation</vt:lpstr>
      <vt:lpstr>God’s Purpose in Parenting vs The World’s</vt:lpstr>
      <vt:lpstr>God’s Purpose in Parenting vs The World’s</vt:lpstr>
      <vt:lpstr>God’s Purpose in Parenting vs The World’s</vt:lpstr>
      <vt:lpstr>God’s Purpose in Parenting vs The World’s</vt:lpstr>
      <vt:lpstr>God’s Purpose in Parenting vs The World’s</vt:lpstr>
      <vt:lpstr>Jean Fleming</vt:lpstr>
      <vt:lpstr>Jean Fleming</vt:lpstr>
      <vt:lpstr>God’s Purpose in Parenting vs The World’s</vt:lpstr>
      <vt:lpstr>Matthew  22:37-40 </vt:lpstr>
      <vt:lpstr>Matthew  22:37-40 </vt:lpstr>
      <vt:lpstr> Edith Schaeffer</vt:lpstr>
      <vt:lpstr> Edith Schaeffer</vt:lpstr>
      <vt:lpstr> Edith Schaeffer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vt:lpstr>
      <vt:lpstr>Value what God Values</vt:lpstr>
      <vt:lpstr> Edith Schaeffer</vt:lpstr>
      <vt:lpstr>Value what God Values</vt:lpstr>
      <vt:lpstr> Edith Schaeffer</vt:lpstr>
      <vt:lpstr>What does this world value?</vt:lpstr>
      <vt:lpstr>What does God value?</vt:lpstr>
      <vt:lpstr>What does this world value?</vt:lpstr>
      <vt:lpstr>What does God value?</vt:lpstr>
      <vt:lpstr>What does God value?</vt:lpstr>
      <vt:lpstr>What does this world value?</vt:lpstr>
      <vt:lpstr>What does God value?</vt:lpstr>
      <vt:lpstr>What does God value?</vt:lpstr>
      <vt:lpstr>What does God value?</vt:lpstr>
      <vt:lpstr>What does God value?</vt:lpstr>
      <vt:lpstr>What does this world value?</vt:lpstr>
      <vt:lpstr>What does God value?</vt:lpstr>
      <vt:lpstr>What does God value?</vt:lpstr>
      <vt:lpstr>What does God value?</vt:lpstr>
      <vt:lpstr>What does God value?</vt:lpstr>
      <vt:lpstr>How ?</vt:lpstr>
      <vt:lpstr>PowerPoint Presentation</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Quality vs Quantity?</vt:lpstr>
      <vt:lpstr>One on One Time (Date)</vt:lpstr>
      <vt:lpstr>One on One Time (Date)</vt:lpstr>
      <vt:lpstr>One on One Time (Date)</vt:lpstr>
      <vt:lpstr>One on One Time (Date)</vt:lpstr>
      <vt:lpstr>One on One Time (Date)</vt:lpstr>
      <vt:lpstr>One on One Time (Date)</vt:lpstr>
      <vt:lpstr>Family Time</vt:lpstr>
      <vt:lpstr>Family Time</vt:lpstr>
      <vt:lpstr>Family Time</vt:lpstr>
      <vt:lpstr>Family Time</vt:lpstr>
      <vt:lpstr>Family Time</vt:lpstr>
      <vt:lpstr>Bring Kids Into Your Ministry</vt:lpstr>
      <vt:lpstr>Bring Kids Into Your Ministry</vt:lpstr>
      <vt:lpstr>Bring Kids Into Your Ministry</vt:lpstr>
      <vt:lpstr>So often  We think: </vt:lpstr>
      <vt:lpstr>We need to remember who God is!</vt:lpstr>
      <vt:lpstr>We need to remember who God is!</vt:lpstr>
      <vt:lpstr>We need to entrust our kids to God</vt:lpstr>
      <vt:lpstr>We need to entrust our kids to God</vt:lpstr>
      <vt:lpstr>We need to entrust our kids to God</vt:lpstr>
      <vt:lpstr>Psalm 127</vt:lpstr>
      <vt:lpstr>Psalm 127</vt:lpstr>
      <vt:lpstr>Psalm 127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&amp; Stay at Home Moms</dc:title>
  <dc:creator>cindy botti</dc:creator>
  <cp:lastModifiedBy>BottiJ</cp:lastModifiedBy>
  <cp:revision>102</cp:revision>
  <cp:lastPrinted>2019-03-27T14:49:41Z</cp:lastPrinted>
  <dcterms:created xsi:type="dcterms:W3CDTF">2019-03-26T19:09:25Z</dcterms:created>
  <dcterms:modified xsi:type="dcterms:W3CDTF">2019-04-03T12:21:48Z</dcterms:modified>
</cp:coreProperties>
</file>