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340" r:id="rId3"/>
    <p:sldId id="260" r:id="rId4"/>
    <p:sldId id="261" r:id="rId5"/>
    <p:sldId id="287" r:id="rId6"/>
    <p:sldId id="294" r:id="rId7"/>
    <p:sldId id="289" r:id="rId8"/>
    <p:sldId id="291" r:id="rId9"/>
    <p:sldId id="290" r:id="rId10"/>
    <p:sldId id="292" r:id="rId11"/>
    <p:sldId id="293" r:id="rId12"/>
    <p:sldId id="295" r:id="rId13"/>
    <p:sldId id="296" r:id="rId14"/>
    <p:sldId id="297" r:id="rId15"/>
    <p:sldId id="329" r:id="rId16"/>
    <p:sldId id="300" r:id="rId17"/>
    <p:sldId id="330" r:id="rId18"/>
    <p:sldId id="305" r:id="rId19"/>
    <p:sldId id="306" r:id="rId20"/>
    <p:sldId id="307" r:id="rId21"/>
    <p:sldId id="331" r:id="rId22"/>
    <p:sldId id="308" r:id="rId23"/>
    <p:sldId id="332" r:id="rId24"/>
    <p:sldId id="333" r:id="rId25"/>
    <p:sldId id="334" r:id="rId26"/>
    <p:sldId id="335" r:id="rId27"/>
    <p:sldId id="336" r:id="rId28"/>
    <p:sldId id="337" r:id="rId29"/>
    <p:sldId id="343" r:id="rId30"/>
    <p:sldId id="34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E5F3A-5122-4A6D-AA43-C9EC85F555D8}" type="datetimeFigureOut">
              <a:rPr lang="en-US" smtClean="0"/>
              <a:pPr/>
              <a:t>03/07/12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649F2-18EB-4A44-8457-4AD45A8D41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06A51A-6A1D-4764-BC1D-E6A2A26C822A}"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55517-A7FF-430E-91BC-CA021860B92A}" type="datetimeFigureOut">
              <a:rPr lang="en-US" smtClean="0"/>
              <a:pPr/>
              <a:t>03/07/12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55517-A7FF-430E-91BC-CA021860B92A}" type="datetimeFigureOut">
              <a:rPr lang="en-US" smtClean="0"/>
              <a:pPr/>
              <a:t>03/07/12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55517-A7FF-430E-91BC-CA021860B92A}" type="datetimeFigureOut">
              <a:rPr lang="en-US" smtClean="0"/>
              <a:pPr/>
              <a:t>03/07/12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55517-A7FF-430E-91BC-CA021860B92A}" type="datetimeFigureOut">
              <a:rPr lang="en-US" smtClean="0"/>
              <a:pPr/>
              <a:t>03/07/12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55517-A7FF-430E-91BC-CA021860B92A}" type="datetimeFigureOut">
              <a:rPr lang="en-US" smtClean="0"/>
              <a:pPr/>
              <a:t>03/07/12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55517-A7FF-430E-91BC-CA021860B92A}" type="datetimeFigureOut">
              <a:rPr lang="en-US" smtClean="0"/>
              <a:pPr/>
              <a:t>03/07/12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55517-A7FF-430E-91BC-CA021860B92A}" type="datetimeFigureOut">
              <a:rPr lang="en-US" smtClean="0"/>
              <a:pPr/>
              <a:t>03/07/12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55517-A7FF-430E-91BC-CA021860B92A}" type="datetimeFigureOut">
              <a:rPr lang="en-US" smtClean="0"/>
              <a:pPr/>
              <a:t>03/07/12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55517-A7FF-430E-91BC-CA021860B92A}" type="datetimeFigureOut">
              <a:rPr lang="en-US" smtClean="0"/>
              <a:pPr/>
              <a:t>03/07/12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55517-A7FF-430E-91BC-CA021860B92A}" type="datetimeFigureOut">
              <a:rPr lang="en-US" smtClean="0"/>
              <a:pPr/>
              <a:t>03/07/12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55517-A7FF-430E-91BC-CA021860B92A}" type="datetimeFigureOut">
              <a:rPr lang="en-US" smtClean="0"/>
              <a:pPr/>
              <a:t>03/07/12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5DF38-CF1A-40E8-BA94-2261F023D5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55517-A7FF-430E-91BC-CA021860B92A}" type="datetimeFigureOut">
              <a:rPr lang="en-US" smtClean="0"/>
              <a:pPr/>
              <a:t>03/07/12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5DF38-CF1A-40E8-BA94-2261F023D5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http://i269.photobucket.com/albums/jj77/kandee_rox/About%20Me%20Headers/holding_hands_tracks-1.jpg"/>
          <p:cNvPicPr>
            <a:picLocks noChangeAspect="1" noChangeArrowheads="1"/>
          </p:cNvPicPr>
          <p:nvPr/>
        </p:nvPicPr>
        <p:blipFill>
          <a:blip r:embed="rId2" cstate="print"/>
          <a:srcRect/>
          <a:stretch>
            <a:fillRect/>
          </a:stretch>
        </p:blipFill>
        <p:spPr bwMode="auto">
          <a:xfrm>
            <a:off x="0" y="0"/>
            <a:ext cx="9144000" cy="6890033"/>
          </a:xfrm>
          <a:prstGeom prst="rect">
            <a:avLst/>
          </a:prstGeom>
          <a:noFill/>
        </p:spPr>
      </p:pic>
      <p:sp>
        <p:nvSpPr>
          <p:cNvPr id="5" name="TextBox 4"/>
          <p:cNvSpPr txBox="1"/>
          <p:nvPr/>
        </p:nvSpPr>
        <p:spPr>
          <a:xfrm>
            <a:off x="304800" y="5334000"/>
            <a:ext cx="8839200" cy="646331"/>
          </a:xfrm>
          <a:prstGeom prst="rect">
            <a:avLst/>
          </a:prstGeom>
          <a:noFill/>
        </p:spPr>
        <p:txBody>
          <a:bodyPr wrap="square" rtlCol="0">
            <a:spAutoFit/>
          </a:bodyPr>
          <a:lstStyle/>
          <a:p>
            <a:r>
              <a:rPr lang="en-US" sz="3600" i="1" dirty="0" smtClean="0">
                <a:effectLst>
                  <a:outerShdw blurRad="38100" dist="38100" dir="2700000" algn="tl">
                    <a:srgbClr val="000000">
                      <a:alpha val="43137"/>
                    </a:srgbClr>
                  </a:outerShdw>
                </a:effectLst>
              </a:rPr>
              <a:t>Respecting One Another’s Roles in Marriage</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638800"/>
          </a:xfrm>
        </p:spPr>
        <p:txBody>
          <a:bodyPr>
            <a:normAutofit fontScale="92500" lnSpcReduction="20000"/>
          </a:bodyPr>
          <a:lstStyle/>
          <a:p>
            <a:pPr algn="l"/>
            <a:r>
              <a:rPr lang="en-US" sz="4300" b="1" dirty="0" smtClean="0">
                <a:solidFill>
                  <a:srgbClr val="FFFF00"/>
                </a:solidFill>
                <a:effectLst>
                  <a:outerShdw blurRad="38100" dist="38100" dir="2700000" algn="tl">
                    <a:srgbClr val="000000">
                      <a:alpha val="43137"/>
                    </a:srgbClr>
                  </a:outerShdw>
                </a:effectLst>
              </a:rPr>
              <a:t>Understanding</a:t>
            </a:r>
            <a:endParaRPr lang="en-US" sz="43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sz="3500" b="1" dirty="0" smtClean="0">
                <a:effectLst>
                  <a:outerShdw blurRad="38100" dist="38100" dir="2700000" algn="tl">
                    <a:srgbClr val="000000">
                      <a:alpha val="43137"/>
                    </a:srgbClr>
                  </a:outerShdw>
                </a:effectLst>
              </a:rPr>
              <a:t> Assume her life is easier because she has all day at home to get things done. </a:t>
            </a:r>
          </a:p>
          <a:p>
            <a:pPr lvl="0" algn="l">
              <a:buFont typeface="Arial" pitchFamily="34" charset="0"/>
              <a:buChar char="•"/>
            </a:pPr>
            <a:endParaRPr lang="en-US" sz="3500" b="1" dirty="0" smtClean="0">
              <a:effectLst>
                <a:outerShdw blurRad="38100" dist="38100" dir="2700000" algn="tl">
                  <a:srgbClr val="000000">
                    <a:alpha val="43137"/>
                  </a:srgbClr>
                </a:outerShdw>
              </a:effectLst>
            </a:endParaRPr>
          </a:p>
          <a:p>
            <a:pPr lvl="0" algn="l">
              <a:buFont typeface="Arial" pitchFamily="34" charset="0"/>
              <a:buChar char="•"/>
            </a:pPr>
            <a:r>
              <a:rPr lang="en-US" sz="3500" b="1" dirty="0" smtClean="0">
                <a:effectLst>
                  <a:outerShdw blurRad="38100" dist="38100" dir="2700000" algn="tl">
                    <a:srgbClr val="000000">
                      <a:alpha val="43137"/>
                    </a:srgbClr>
                  </a:outerShdw>
                </a:effectLst>
              </a:rPr>
              <a:t> Express appreciation for all she does</a:t>
            </a:r>
          </a:p>
          <a:p>
            <a:pPr lvl="0" algn="l">
              <a:buFont typeface="Arial" pitchFamily="34" charset="0"/>
              <a:buChar char="•"/>
            </a:pPr>
            <a:endParaRPr lang="en-US" sz="2200" b="1" dirty="0" smtClean="0">
              <a:effectLst>
                <a:outerShdw blurRad="38100" dist="38100" dir="2700000" algn="tl">
                  <a:srgbClr val="000000">
                    <a:alpha val="43137"/>
                  </a:srgbClr>
                </a:outerShdw>
              </a:effectLst>
            </a:endParaRPr>
          </a:p>
          <a:p>
            <a:pPr algn="l">
              <a:buFont typeface="Arial" pitchFamily="34" charset="0"/>
              <a:buChar char="•"/>
            </a:pPr>
            <a:r>
              <a:rPr lang="en-US" sz="3500" b="1" dirty="0" smtClean="0">
                <a:effectLst>
                  <a:outerShdw blurRad="38100" dist="38100" dir="2700000" algn="tl">
                    <a:srgbClr val="000000">
                      <a:alpha val="43137"/>
                    </a:srgbClr>
                  </a:outerShdw>
                </a:effectLst>
              </a:rPr>
              <a:t> Be willing to help out with “her” jobs </a:t>
            </a:r>
          </a:p>
          <a:p>
            <a:pPr algn="l">
              <a:buFont typeface="Arial" pitchFamily="34" charset="0"/>
              <a:buChar char="•"/>
            </a:pPr>
            <a:endParaRPr lang="en-US" sz="2200" b="1" dirty="0" smtClean="0">
              <a:effectLst>
                <a:outerShdw blurRad="38100" dist="38100" dir="2700000" algn="tl">
                  <a:srgbClr val="000000">
                    <a:alpha val="43137"/>
                  </a:srgbClr>
                </a:outerShdw>
              </a:effectLst>
            </a:endParaRPr>
          </a:p>
          <a:p>
            <a:pPr lvl="0" algn="l">
              <a:buFont typeface="Arial" pitchFamily="34" charset="0"/>
              <a:buChar char="•"/>
            </a:pPr>
            <a:r>
              <a:rPr lang="en-US" sz="3500" b="1" dirty="0" smtClean="0">
                <a:effectLst>
                  <a:outerShdw blurRad="38100" dist="38100" dir="2700000" algn="tl">
                    <a:srgbClr val="000000">
                      <a:alpha val="43137"/>
                    </a:srgbClr>
                  </a:outerShdw>
                </a:effectLst>
              </a:rPr>
              <a:t> Listen so you could repeat back what she said</a:t>
            </a:r>
          </a:p>
          <a:p>
            <a:pPr lvl="0" algn="l">
              <a:buFont typeface="Arial" pitchFamily="34" charset="0"/>
              <a:buChar char="•"/>
            </a:pPr>
            <a:endParaRPr lang="en-US" sz="2400" b="1" dirty="0" smtClean="0">
              <a:effectLst>
                <a:outerShdw blurRad="38100" dist="38100" dir="2700000" algn="tl">
                  <a:srgbClr val="000000">
                    <a:alpha val="43137"/>
                  </a:srgbClr>
                </a:outerShdw>
              </a:effectLst>
            </a:endParaRPr>
          </a:p>
          <a:p>
            <a:pPr lvl="0" algn="l">
              <a:buFont typeface="Arial" pitchFamily="34" charset="0"/>
              <a:buChar char="•"/>
            </a:pPr>
            <a:r>
              <a:rPr lang="en-US" sz="3500" b="1" dirty="0" smtClean="0">
                <a:effectLst>
                  <a:outerShdw blurRad="38100" dist="38100" dir="2700000" algn="tl">
                    <a:srgbClr val="000000">
                      <a:alpha val="43137"/>
                    </a:srgbClr>
                  </a:outerShdw>
                </a:effectLst>
              </a:rPr>
              <a:t> Find times to give full attention, not with TV, </a:t>
            </a:r>
            <a:r>
              <a:rPr lang="en-US" sz="3500" b="1" dirty="0" err="1" smtClean="0">
                <a:effectLst>
                  <a:outerShdw blurRad="38100" dist="38100" dir="2700000" algn="tl">
                    <a:srgbClr val="000000">
                      <a:alpha val="43137"/>
                    </a:srgbClr>
                  </a:outerShdw>
                </a:effectLst>
              </a:rPr>
              <a:t>iphone</a:t>
            </a:r>
            <a:r>
              <a:rPr lang="en-US" sz="3500" b="1" dirty="0" smtClean="0">
                <a:effectLst>
                  <a:outerShdw blurRad="38100" dist="38100" dir="2700000" algn="tl">
                    <a:srgbClr val="000000">
                      <a:alpha val="43137"/>
                    </a:srgbClr>
                  </a:outerShdw>
                </a:effectLst>
              </a:rPr>
              <a:t>, kids holding most of your attention</a:t>
            </a:r>
          </a:p>
          <a:p>
            <a:pPr lvl="0" algn="l">
              <a:buFont typeface="Arial" pitchFamily="34" charset="0"/>
              <a:buChar char="•"/>
            </a:pPr>
            <a:endParaRPr lang="en-US" sz="2400" b="1" dirty="0" smtClean="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752600"/>
            <a:ext cx="5257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6388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Peacemaking</a:t>
            </a:r>
          </a:p>
          <a:p>
            <a:pPr algn="l">
              <a:buFont typeface="Arial" pitchFamily="34" charset="0"/>
              <a:buChar char="•"/>
            </a:pPr>
            <a:r>
              <a:rPr lang="en-US" b="1" dirty="0" smtClean="0">
                <a:effectLst>
                  <a:outerShdw blurRad="38100" dist="38100" dir="2700000" algn="tl">
                    <a:srgbClr val="000000">
                      <a:alpha val="43137"/>
                    </a:srgbClr>
                  </a:outerShdw>
                </a:effectLst>
              </a:rPr>
              <a:t> Waiting until she makes first move; gives ‘all clear’ signal</a:t>
            </a:r>
          </a:p>
          <a:p>
            <a:pPr algn="l">
              <a:buFont typeface="Arial" pitchFamily="34" charset="0"/>
              <a:buChar char="•"/>
            </a:pPr>
            <a:endParaRPr lang="en-US" sz="24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Be the one to break the silent tension of alienation</a:t>
            </a:r>
          </a:p>
          <a:p>
            <a:pPr lvl="0" algn="l">
              <a:buFont typeface="Arial" pitchFamily="34" charset="0"/>
              <a:buChar char="•"/>
            </a:pPr>
            <a:endParaRPr lang="en-US" sz="2000"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Help identify and laugh at your hang ups. </a:t>
            </a:r>
          </a:p>
          <a:p>
            <a:pPr algn="l">
              <a:buFont typeface="Arial" pitchFamily="34" charset="0"/>
              <a:buChar char="•"/>
            </a:pPr>
            <a:endParaRPr lang="en-US" sz="2400"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Be able to say “I’m sorry.”</a:t>
            </a:r>
          </a:p>
          <a:p>
            <a:pPr lvl="0" algn="l">
              <a:buFont typeface="Arial" pitchFamily="34" charset="0"/>
              <a:buChar char="•"/>
            </a:pPr>
            <a:endParaRPr lang="en-US" b="1" dirty="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905000"/>
            <a:ext cx="7315200" cy="1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6388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Loyalty</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After his family, you are number one!</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You speak highly of her in front of others</a:t>
            </a:r>
          </a:p>
          <a:p>
            <a:pPr lvl="0" algn="l">
              <a:buFont typeface="Arial" pitchFamily="34" charset="0"/>
              <a:buChar char="•"/>
            </a:pPr>
            <a:endParaRPr lang="en-US" sz="20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Sit with her at social &amp; ministry events</a:t>
            </a:r>
          </a:p>
          <a:p>
            <a:pPr lvl="0" algn="l">
              <a:buFont typeface="Arial" pitchFamily="34" charset="0"/>
              <a:buChar char="•"/>
            </a:pPr>
            <a:endParaRPr lang="en-US" sz="24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Tell the kids, “don’t speak to your mother that way!”</a:t>
            </a:r>
          </a:p>
          <a:p>
            <a:pPr lvl="0" algn="l">
              <a:buFont typeface="Arial" pitchFamily="34" charset="0"/>
              <a:buChar char="•"/>
            </a:pPr>
            <a:endParaRPr lang="en-US" b="1" dirty="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905000"/>
            <a:ext cx="6477000" cy="1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6388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Esteem</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Take her for granted.</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Make sure she knows she is your best friend.</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Physically affectionate with her in front of kids </a:t>
            </a:r>
          </a:p>
          <a:p>
            <a:pPr algn="l">
              <a:buFont typeface="Arial" pitchFamily="34" charset="0"/>
              <a:buChar char="•"/>
            </a:pPr>
            <a:endParaRPr lang="en-US"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Open the door for her</a:t>
            </a:r>
          </a:p>
          <a:p>
            <a:pPr lvl="0" algn="l">
              <a:buFont typeface="Arial" pitchFamily="34" charset="0"/>
              <a:buChar char="•"/>
            </a:pPr>
            <a:endParaRPr lang="en-US" b="1" dirty="0" smtClean="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981200"/>
            <a:ext cx="3352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524000"/>
            <a:ext cx="8305800" cy="5105400"/>
          </a:xfrm>
        </p:spPr>
        <p:txBody>
          <a:bodyPr>
            <a:normAutofit/>
          </a:bodyPr>
          <a:lstStyle/>
          <a:p>
            <a:r>
              <a:rPr lang="en-US" sz="4400" b="1" dirty="0" smtClean="0">
                <a:solidFill>
                  <a:srgbClr val="FFFF00"/>
                </a:solidFill>
                <a:effectLst>
                  <a:outerShdw blurRad="38100" dist="38100" dir="2700000" algn="tl">
                    <a:srgbClr val="000000">
                      <a:alpha val="43137"/>
                    </a:srgbClr>
                  </a:outerShdw>
                </a:effectLst>
              </a:rPr>
              <a:t>PRAY   LAY   PLAY</a:t>
            </a:r>
          </a:p>
          <a:p>
            <a:r>
              <a:rPr lang="en-US" sz="4400" b="1" dirty="0" smtClean="0">
                <a:solidFill>
                  <a:srgbClr val="FFFF00"/>
                </a:solidFill>
                <a:effectLst>
                  <a:outerShdw blurRad="38100" dist="38100" dir="2700000" algn="tl">
                    <a:srgbClr val="000000">
                      <a:alpha val="43137"/>
                    </a:srgbClr>
                  </a:outerShdw>
                </a:effectLst>
              </a:rPr>
              <a:t>together  </a:t>
            </a:r>
            <a:endParaRPr lang="en-US" sz="4400" dirty="0" smtClean="0">
              <a:solidFill>
                <a:srgbClr val="FFFF00"/>
              </a:solidFill>
              <a:effectLst>
                <a:outerShdw blurRad="38100" dist="38100" dir="2700000" algn="tl">
                  <a:srgbClr val="000000">
                    <a:alpha val="43137"/>
                  </a:srgbClr>
                </a:outerShdw>
              </a:effectLst>
            </a:endParaRPr>
          </a:p>
          <a:p>
            <a:pPr lvl="0" algn="l"/>
            <a:endParaRPr lang="en-US" b="1" dirty="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http://i269.photobucket.com/albums/jj77/kandee_rox/About%20Me%20Headers/holding_hands_tracks-1.jpg"/>
          <p:cNvPicPr>
            <a:picLocks noChangeAspect="1" noChangeArrowheads="1"/>
          </p:cNvPicPr>
          <p:nvPr/>
        </p:nvPicPr>
        <p:blipFill>
          <a:blip r:embed="rId2" cstate="print">
            <a:lum bright="46000" contrast="5000"/>
          </a:blip>
          <a:srcRect/>
          <a:stretch>
            <a:fillRect/>
          </a:stretch>
        </p:blipFill>
        <p:spPr bwMode="auto">
          <a:xfrm>
            <a:off x="0" y="0"/>
            <a:ext cx="9144000" cy="6890033"/>
          </a:xfrm>
          <a:prstGeom prst="rect">
            <a:avLst/>
          </a:prstGeom>
          <a:noFill/>
        </p:spPr>
      </p:pic>
      <p:sp>
        <p:nvSpPr>
          <p:cNvPr id="5" name="TextBox 4"/>
          <p:cNvSpPr txBox="1"/>
          <p:nvPr/>
        </p:nvSpPr>
        <p:spPr>
          <a:xfrm>
            <a:off x="0" y="604897"/>
            <a:ext cx="9144000" cy="1261884"/>
          </a:xfrm>
          <a:prstGeom prst="rect">
            <a:avLst/>
          </a:prstGeom>
          <a:noFill/>
        </p:spPr>
        <p:txBody>
          <a:bodyPr wrap="square" rtlCol="0">
            <a:spAutoFit/>
          </a:bodyPr>
          <a:lstStyle/>
          <a:p>
            <a:pPr algn="ctr"/>
            <a:r>
              <a:rPr lang="en-US" sz="2400" b="1" dirty="0" smtClean="0">
                <a:solidFill>
                  <a:schemeClr val="bg1">
                    <a:lumMod val="65000"/>
                    <a:lumOff val="35000"/>
                  </a:schemeClr>
                </a:solidFill>
              </a:rPr>
              <a:t>“</a:t>
            </a:r>
            <a:r>
              <a:rPr lang="en-US" sz="2400" b="1" i="1" dirty="0" smtClean="0">
                <a:solidFill>
                  <a:schemeClr val="bg1">
                    <a:lumMod val="65000"/>
                    <a:lumOff val="35000"/>
                  </a:schemeClr>
                </a:solidFill>
              </a:rPr>
              <a:t>Each individual among you is to love his own wife even as himself, </a:t>
            </a:r>
          </a:p>
          <a:p>
            <a:pPr algn="ctr"/>
            <a:r>
              <a:rPr lang="en-US" sz="2800" b="1" i="1" dirty="0" smtClean="0">
                <a:solidFill>
                  <a:schemeClr val="bg1"/>
                </a:solidFill>
              </a:rPr>
              <a:t>and the wife must see to it that she respects her husband</a:t>
            </a:r>
            <a:r>
              <a:rPr lang="en-US" sz="2400" b="1" dirty="0" smtClean="0">
                <a:solidFill>
                  <a:schemeClr val="bg1"/>
                </a:solidFill>
              </a:rPr>
              <a:t>.” </a:t>
            </a:r>
          </a:p>
          <a:p>
            <a:pPr algn="r"/>
            <a:r>
              <a:rPr lang="en-US" sz="2400" dirty="0" smtClean="0">
                <a:solidFill>
                  <a:schemeClr val="bg1"/>
                </a:solidFill>
              </a:rPr>
              <a:t>Ephesians 5:33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p>
            <a:r>
              <a:rPr lang="en-US" sz="3600" b="1" dirty="0" smtClean="0">
                <a:effectLst>
                  <a:outerShdw blurRad="38100" dist="38100" dir="2700000" algn="tl">
                    <a:srgbClr val="000000">
                      <a:alpha val="43137"/>
                    </a:srgbClr>
                  </a:outerShdw>
                </a:effectLst>
              </a:rPr>
              <a:t>Love and respect in this verse are not the same.</a:t>
            </a:r>
          </a:p>
          <a:p>
            <a:pPr lvl="1" algn="ctr">
              <a:buNone/>
            </a:pPr>
            <a:endParaRPr lang="en-US" b="1" i="1" dirty="0" smtClean="0"/>
          </a:p>
          <a:p>
            <a:pPr algn="ctr">
              <a:buNone/>
            </a:pPr>
            <a:r>
              <a:rPr lang="en-US" sz="3600" b="1" i="1" dirty="0" smtClean="0">
                <a:solidFill>
                  <a:srgbClr val="FFFF00"/>
                </a:solidFill>
                <a:effectLst>
                  <a:outerShdw blurRad="38100" dist="38100" dir="2700000" algn="tl">
                    <a:srgbClr val="000000">
                      <a:alpha val="43137"/>
                    </a:srgbClr>
                  </a:outerShdw>
                </a:effectLst>
              </a:rPr>
              <a:t>Respect is key to motivating a husband.</a:t>
            </a:r>
            <a:endParaRPr lang="en-US" sz="3600" b="1" dirty="0" smtClean="0">
              <a:solidFill>
                <a:srgbClr val="FFFF00"/>
              </a:solidFill>
              <a:effectLst>
                <a:outerShdw blurRad="38100" dist="38100" dir="2700000" algn="tl">
                  <a:srgbClr val="000000">
                    <a:alpha val="43137"/>
                  </a:srgbClr>
                </a:outerShdw>
              </a:effectLst>
            </a:endParaRPr>
          </a:p>
          <a:p>
            <a:pPr lvl="1" algn="ctr"/>
            <a:endParaRPr lang="en-US" sz="3200" i="1" dirty="0" smtClean="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86800" cy="5791200"/>
          </a:xfrm>
        </p:spPr>
        <p:txBody>
          <a:bodyPr>
            <a:normAutofit/>
          </a:bodyPr>
          <a:lstStyle/>
          <a:p>
            <a:pPr algn="ctr">
              <a:buNone/>
            </a:pPr>
            <a:r>
              <a:rPr lang="en-US" b="1" dirty="0" smtClean="0">
                <a:solidFill>
                  <a:srgbClr val="FFFF00"/>
                </a:solidFill>
                <a:effectLst>
                  <a:outerShdw blurRad="38100" dist="38100" dir="2700000" algn="tl">
                    <a:srgbClr val="000000">
                      <a:alpha val="43137"/>
                    </a:srgbClr>
                  </a:outerShdw>
                </a:effectLst>
              </a:rPr>
              <a:t>QUESTION:</a:t>
            </a:r>
            <a:r>
              <a:rPr lang="en-US" b="1" dirty="0" smtClean="0">
                <a:effectLst>
                  <a:outerShdw blurRad="38100" dist="38100" dir="2700000" algn="tl">
                    <a:srgbClr val="000000">
                      <a:alpha val="43137"/>
                    </a:srgbClr>
                  </a:outerShdw>
                </a:effectLst>
              </a:rPr>
              <a:t> “How can I show respect for him when I don’t think he deserves it??”</a:t>
            </a:r>
          </a:p>
          <a:p>
            <a:pPr algn="ctr">
              <a:buNone/>
            </a:pPr>
            <a:endParaRPr lang="en-US" sz="2000" b="1" dirty="0" smtClean="0">
              <a:effectLst>
                <a:outerShdw blurRad="38100" dist="38100" dir="2700000" algn="tl">
                  <a:srgbClr val="000000">
                    <a:alpha val="43137"/>
                  </a:srgbClr>
                </a:outerShdw>
              </a:effectLst>
            </a:endParaRPr>
          </a:p>
          <a:p>
            <a:pPr algn="ctr">
              <a:buNone/>
            </a:pPr>
            <a:r>
              <a:rPr lang="en-US" sz="2800" b="1" i="1" dirty="0" smtClean="0">
                <a:effectLst>
                  <a:outerShdw blurRad="38100" dist="38100" dir="2700000" algn="tl">
                    <a:srgbClr val="000000">
                      <a:alpha val="43137"/>
                    </a:srgbClr>
                  </a:outerShdw>
                </a:effectLst>
              </a:rPr>
              <a:t>The same way he is supposed to love you unconditionally – with God’s free help.</a:t>
            </a:r>
          </a:p>
          <a:p>
            <a:pPr algn="ctr">
              <a:buNone/>
            </a:pPr>
            <a:endParaRPr lang="en-US" sz="2800" b="1" i="1" dirty="0" smtClean="0">
              <a:effectLst>
                <a:outerShdw blurRad="38100" dist="38100" dir="2700000" algn="tl">
                  <a:srgbClr val="000000">
                    <a:alpha val="43137"/>
                  </a:srgbClr>
                </a:outerShdw>
              </a:effectLst>
            </a:endParaRPr>
          </a:p>
          <a:p>
            <a:pPr algn="ctr">
              <a:buNone/>
            </a:pPr>
            <a:endParaRPr lang="en-US" sz="2800" b="1" i="1" dirty="0" smtClean="0"/>
          </a:p>
          <a:p>
            <a:pPr algn="ctr">
              <a:buNone/>
            </a:pPr>
            <a:endParaRPr lang="en-US" sz="2800" b="1" i="1" dirty="0" smtClean="0"/>
          </a:p>
          <a:p>
            <a:pPr algn="ctr">
              <a:buNone/>
            </a:pP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The main obstacle…</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a:buNone/>
            </a:pPr>
            <a:r>
              <a:rPr lang="en-US" b="1" dirty="0" smtClean="0">
                <a:solidFill>
                  <a:srgbClr val="FFFF00"/>
                </a:solidFill>
                <a:effectLst>
                  <a:outerShdw blurRad="38100" dist="38100" dir="2700000" algn="tl">
                    <a:srgbClr val="000000">
                      <a:alpha val="43137"/>
                    </a:srgbClr>
                  </a:outerShdw>
                </a:effectLst>
              </a:rPr>
              <a:t>A critical spirit!</a:t>
            </a:r>
          </a:p>
          <a:p>
            <a:r>
              <a:rPr lang="en-US" b="1" dirty="0" smtClean="0">
                <a:effectLst>
                  <a:outerShdw blurRad="38100" dist="38100" dir="2700000" algn="tl">
                    <a:srgbClr val="000000">
                      <a:alpha val="43137"/>
                    </a:srgbClr>
                  </a:outerShdw>
                </a:effectLst>
              </a:rPr>
              <a:t>Wives tend to think their critiques will get them what they want.</a:t>
            </a:r>
          </a:p>
          <a:p>
            <a:endParaRPr lang="en-US" sz="1800" b="1" dirty="0" smtClean="0">
              <a:effectLst>
                <a:outerShdw blurRad="38100" dist="38100" dir="2700000" algn="tl">
                  <a:srgbClr val="000000">
                    <a:alpha val="43137"/>
                  </a:srgbClr>
                </a:outerShdw>
              </a:effectLst>
            </a:endParaRPr>
          </a:p>
          <a:p>
            <a:r>
              <a:rPr lang="en-US" sz="2600" b="1" i="1" dirty="0" smtClean="0">
                <a:effectLst>
                  <a:outerShdw blurRad="38100" dist="38100" dir="2700000" algn="tl">
                    <a:srgbClr val="000000">
                      <a:alpha val="43137"/>
                    </a:srgbClr>
                  </a:outerShdw>
                </a:effectLst>
              </a:rPr>
              <a:t>“Some wives act disrespectfully in order to send a message to her husband that she feels unloved.  She thought this would motivate him to love her and appreciate her... She said, “I thought if I did all of this, he’d get the message that I was hurting, frustrated, and angry and that he’d move toward me with understanding and love.”             </a:t>
            </a:r>
            <a:r>
              <a:rPr lang="en-US" sz="2400" b="1" i="1" dirty="0" err="1" smtClean="0">
                <a:effectLst>
                  <a:outerShdw blurRad="38100" dist="38100" dir="2700000" algn="tl">
                    <a:srgbClr val="000000">
                      <a:alpha val="43137"/>
                    </a:srgbClr>
                  </a:outerShdw>
                </a:effectLst>
              </a:rPr>
              <a:t>Eggerichs</a:t>
            </a:r>
            <a:r>
              <a:rPr lang="en-US" sz="2400" b="1" i="1" dirty="0" smtClean="0">
                <a:effectLst>
                  <a:outerShdw blurRad="38100" dist="38100" dir="2700000" algn="tl">
                    <a:srgbClr val="000000">
                      <a:alpha val="43137"/>
                    </a:srgbClr>
                  </a:outerShdw>
                </a:effectLst>
              </a:rPr>
              <a:t>, p.223</a:t>
            </a:r>
            <a:endParaRPr lang="en-US" sz="2600" b="1" i="1" dirty="0" smtClean="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A critical spirit…</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1219200"/>
            <a:ext cx="5943600" cy="4525963"/>
          </a:xfrm>
        </p:spPr>
        <p:txBody>
          <a:bodyPr/>
          <a:lstStyle/>
          <a:p>
            <a:endParaRPr lang="en-US" b="1" dirty="0" smtClean="0"/>
          </a:p>
          <a:p>
            <a:r>
              <a:rPr lang="en-US" b="1" dirty="0" smtClean="0">
                <a:effectLst>
                  <a:outerShdw blurRad="38100" dist="38100" dir="2700000" algn="tl">
                    <a:srgbClr val="000000">
                      <a:alpha val="43137"/>
                    </a:srgbClr>
                  </a:outerShdw>
                </a:effectLst>
              </a:rPr>
              <a:t>the words I use</a:t>
            </a:r>
          </a:p>
          <a:p>
            <a:r>
              <a:rPr lang="en-US" b="1" dirty="0" smtClean="0">
                <a:effectLst>
                  <a:outerShdw blurRad="38100" dist="38100" dir="2700000" algn="tl">
                    <a:srgbClr val="000000">
                      <a:alpha val="43137"/>
                    </a:srgbClr>
                  </a:outerShdw>
                </a:effectLst>
              </a:rPr>
              <a:t>the tone I use</a:t>
            </a:r>
          </a:p>
          <a:p>
            <a:r>
              <a:rPr lang="en-US" b="1" dirty="0" smtClean="0">
                <a:effectLst>
                  <a:outerShdw blurRad="38100" dist="38100" dir="2700000" algn="tl">
                    <a:srgbClr val="000000">
                      <a:alpha val="43137"/>
                    </a:srgbClr>
                  </a:outerShdw>
                </a:effectLst>
              </a:rPr>
              <a:t>rolling of the eyes</a:t>
            </a:r>
          </a:p>
          <a:p>
            <a:r>
              <a:rPr lang="en-US" b="1" dirty="0" smtClean="0">
                <a:effectLst>
                  <a:outerShdw blurRad="38100" dist="38100" dir="2700000" algn="tl">
                    <a:srgbClr val="000000">
                      <a:alpha val="43137"/>
                    </a:srgbClr>
                  </a:outerShdw>
                </a:effectLst>
              </a:rPr>
              <a:t>shaking of the head </a:t>
            </a:r>
          </a:p>
          <a:p>
            <a:r>
              <a:rPr lang="en-US" b="1" dirty="0" smtClean="0">
                <a:effectLst>
                  <a:outerShdw blurRad="38100" dist="38100" dir="2700000" algn="tl">
                    <a:srgbClr val="000000">
                      <a:alpha val="43137"/>
                    </a:srgbClr>
                  </a:outerShdw>
                </a:effectLst>
              </a:rPr>
              <a:t>the heavy sighs</a:t>
            </a:r>
          </a:p>
          <a:p>
            <a:r>
              <a:rPr lang="en-US" b="1" dirty="0" smtClean="0">
                <a:effectLst>
                  <a:outerShdw blurRad="38100" dist="38100" dir="2700000" algn="tl">
                    <a:srgbClr val="000000">
                      <a:alpha val="43137"/>
                    </a:srgbClr>
                  </a:outerShdw>
                </a:effectLst>
              </a:rPr>
              <a:t>condemning silence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04800" y="5334000"/>
            <a:ext cx="8839200" cy="646331"/>
          </a:xfrm>
          <a:prstGeom prst="rect">
            <a:avLst/>
          </a:prstGeom>
          <a:noFill/>
        </p:spPr>
        <p:txBody>
          <a:bodyPr wrap="square" rtlCol="0">
            <a:spAutoFit/>
          </a:bodyPr>
          <a:lstStyle/>
          <a:p>
            <a:r>
              <a:rPr lang="en-US" sz="3600" i="1" dirty="0" smtClean="0">
                <a:effectLst>
                  <a:outerShdw blurRad="38100" dist="38100" dir="2700000" algn="tl">
                    <a:srgbClr val="000000">
                      <a:alpha val="43137"/>
                    </a:srgbClr>
                  </a:outerShdw>
                </a:effectLst>
              </a:rPr>
              <a:t>Respecting One Another’s Roles in Marriage</a:t>
            </a:r>
            <a:endParaRPr lang="en-US" sz="3600" dirty="0">
              <a:effectLst>
                <a:outerShdw blurRad="38100" dist="38100" dir="2700000" algn="tl">
                  <a:srgbClr val="000000">
                    <a:alpha val="43137"/>
                  </a:srgbClr>
                </a:outerShdw>
              </a:effectLst>
            </a:endParaRPr>
          </a:p>
        </p:txBody>
      </p:sp>
      <p:pic>
        <p:nvPicPr>
          <p:cNvPr id="2050" name="Picture 2" descr="D:\dixont\Pictures\Family2010\Freemans Farm\IMGP91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819400"/>
            <a:ext cx="8077200" cy="304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A few results of a critical spirit…</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305800" cy="4953000"/>
          </a:xfrm>
        </p:spPr>
        <p:txBody>
          <a:bodyPr>
            <a:normAutofit/>
          </a:bodyPr>
          <a:lstStyle/>
          <a:p>
            <a:r>
              <a:rPr lang="en-US" b="1" dirty="0" smtClean="0">
                <a:effectLst>
                  <a:outerShdw blurRad="38100" dist="38100" dir="2700000" algn="tl">
                    <a:srgbClr val="000000">
                      <a:alpha val="43137"/>
                    </a:srgbClr>
                  </a:outerShdw>
                </a:effectLst>
              </a:rPr>
              <a:t>Less involvement in parenting from the husband</a:t>
            </a:r>
          </a:p>
          <a:p>
            <a:pPr algn="ctr">
              <a:buNone/>
            </a:pPr>
            <a:endParaRPr lang="en-US" sz="1700" b="1" dirty="0" smtClean="0">
              <a:effectLst>
                <a:outerShdw blurRad="38100" dist="38100" dir="2700000" algn="tl">
                  <a:srgbClr val="000000">
                    <a:alpha val="43137"/>
                  </a:srgbClr>
                </a:outerShdw>
              </a:effectLst>
            </a:endParaRPr>
          </a:p>
          <a:p>
            <a:pPr algn="ctr">
              <a:buNone/>
            </a:pPr>
            <a:r>
              <a:rPr lang="en-US" b="1" dirty="0" smtClean="0">
                <a:effectLst>
                  <a:outerShdw blurRad="38100" dist="38100" dir="2700000" algn="tl">
                    <a:srgbClr val="000000">
                      <a:alpha val="43137"/>
                    </a:srgbClr>
                  </a:outerShdw>
                </a:effectLst>
              </a:rPr>
              <a:t>“</a:t>
            </a:r>
            <a:r>
              <a:rPr lang="en-US" sz="2800" b="1" i="1" dirty="0" smtClean="0">
                <a:effectLst>
                  <a:outerShdw blurRad="38100" dist="38100" dir="2700000" algn="tl">
                    <a:srgbClr val="000000">
                      <a:alpha val="43137"/>
                    </a:srgbClr>
                  </a:outerShdw>
                </a:effectLst>
              </a:rPr>
              <a:t>I often hear wives complain that their husbands are too disconnected and passive on family matters.  But why is he passive?  Quite likely in the past, every time he tried to step up to the plate, she had a better idea.  After awhile, he just let her have her way.”  -</a:t>
            </a:r>
            <a:r>
              <a:rPr lang="en-US" sz="2800" b="1" dirty="0" err="1" smtClean="0">
                <a:effectLst>
                  <a:outerShdw blurRad="38100" dist="38100" dir="2700000" algn="tl">
                    <a:srgbClr val="000000">
                      <a:alpha val="43137"/>
                    </a:srgbClr>
                  </a:outerShdw>
                </a:effectLst>
              </a:rPr>
              <a:t>Eggerichs</a:t>
            </a:r>
            <a:endParaRPr lang="en-US" sz="2800" b="1" dirty="0" smtClean="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A few results of a critical spirit…</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7924800" cy="4953000"/>
          </a:xfrm>
        </p:spPr>
        <p:txBody>
          <a:bodyPr>
            <a:normAutofit/>
          </a:bodyPr>
          <a:lstStyle/>
          <a:p>
            <a:r>
              <a:rPr lang="en-US" b="1" dirty="0" smtClean="0">
                <a:effectLst>
                  <a:outerShdw blurRad="38100" dist="38100" dir="2700000" algn="tl">
                    <a:srgbClr val="000000">
                      <a:alpha val="43137"/>
                    </a:srgbClr>
                  </a:outerShdw>
                </a:effectLst>
              </a:rPr>
              <a:t>Less involvement in parenting from the husband</a:t>
            </a:r>
          </a:p>
          <a:p>
            <a:pPr algn="ctr">
              <a:buNone/>
            </a:pPr>
            <a:endParaRPr lang="en-US" sz="1800" i="1" dirty="0" smtClean="0"/>
          </a:p>
          <a:p>
            <a:r>
              <a:rPr lang="en-US" dirty="0" smtClean="0"/>
              <a:t> </a:t>
            </a:r>
            <a:r>
              <a:rPr lang="en-US" b="1" dirty="0" smtClean="0">
                <a:effectLst>
                  <a:outerShdw blurRad="38100" dist="38100" dir="2700000" algn="tl">
                    <a:srgbClr val="000000">
                      <a:alpha val="43137"/>
                    </a:srgbClr>
                  </a:outerShdw>
                </a:effectLst>
              </a:rPr>
              <a:t>Increased irresponsibility?</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249362"/>
          </a:xfrm>
        </p:spPr>
        <p:txBody>
          <a:bodyPr>
            <a:noAutofit/>
          </a:bodyPr>
          <a:lstStyle/>
          <a:p>
            <a:r>
              <a:rPr lang="en-US" b="1" dirty="0" smtClean="0">
                <a:solidFill>
                  <a:srgbClr val="FFFF00"/>
                </a:solidFill>
                <a:effectLst>
                  <a:outerShdw blurRad="38100" dist="38100" dir="2700000" algn="tl">
                    <a:srgbClr val="000000">
                      <a:alpha val="43137"/>
                    </a:srgbClr>
                  </a:outerShdw>
                </a:effectLst>
              </a:rPr>
              <a:t>How do we find release?</a:t>
            </a:r>
            <a:br>
              <a:rPr lang="en-US" b="1" dirty="0" smtClean="0">
                <a:solidFill>
                  <a:srgbClr val="FFFF00"/>
                </a:solidFill>
                <a:effectLst>
                  <a:outerShdw blurRad="38100" dist="38100" dir="2700000" algn="tl">
                    <a:srgbClr val="000000">
                      <a:alpha val="43137"/>
                    </a:srgbClr>
                  </a:outerShdw>
                </a:effectLst>
              </a:rPr>
            </a:b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3600" b="1" dirty="0" smtClean="0">
                <a:effectLst>
                  <a:outerShdw blurRad="38100" dist="38100" dir="2700000" algn="tl">
                    <a:srgbClr val="000000">
                      <a:alpha val="43137"/>
                    </a:srgbClr>
                  </a:outerShdw>
                </a:effectLst>
              </a:rPr>
              <a:t>Relax and Surrender control to God….</a:t>
            </a:r>
          </a:p>
          <a:p>
            <a:pPr>
              <a:buNone/>
            </a:pPr>
            <a:r>
              <a:rPr lang="en-US" dirty="0" smtClean="0"/>
              <a:t/>
            </a:r>
            <a:br>
              <a:rPr lang="en-US" dirty="0" smtClean="0"/>
            </a:br>
            <a:r>
              <a:rPr lang="en-US" b="1" dirty="0" smtClean="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the picture-perfect marriage in my mind is not necessarily the one that God has intended for me.  I finally realized that when I submit to His control and stop trying to orchestrate MY ideas... everything falls into place.”                           </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Eggerichs</a:t>
            </a:r>
            <a:r>
              <a:rPr lang="en-US" b="1" dirty="0" smtClean="0">
                <a:effectLst>
                  <a:outerShdw blurRad="38100" dist="38100" dir="2700000" algn="tl">
                    <a:srgbClr val="000000">
                      <a:alpha val="43137"/>
                    </a:srgbClr>
                  </a:outerShdw>
                </a:effectLst>
              </a:rPr>
              <a:t>, p.224</a:t>
            </a:r>
            <a:r>
              <a:rPr lang="en-US" i="1" dirty="0" smtClean="0"/>
              <a:t/>
            </a:r>
            <a:br>
              <a:rPr lang="en-US" i="1" dirty="0" smtClean="0"/>
            </a:b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305800" cy="54102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Appreciate his work</a:t>
            </a:r>
            <a:endParaRPr lang="en-US" sz="4000" dirty="0" smtClean="0">
              <a:solidFill>
                <a:srgbClr val="FFFF00"/>
              </a:solidFill>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Pit my job (at home) against his job (at work) so that instead of these being complementary they are competitive.</a:t>
            </a:r>
          </a:p>
          <a:p>
            <a:pPr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Tell him you value his work efforts.</a:t>
            </a:r>
          </a:p>
          <a:p>
            <a:pPr lvl="0" algn="l">
              <a:buFont typeface="Arial" pitchFamily="34" charset="0"/>
              <a:buChar char="•"/>
            </a:pPr>
            <a:endParaRPr lang="en-US" sz="2400"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Support him by asking about his day or ways that you can pray for his work situation.</a:t>
            </a:r>
          </a:p>
        </p:txBody>
      </p:sp>
      <p:sp>
        <p:nvSpPr>
          <p:cNvPr id="5" name="TextBox 4"/>
          <p:cNvSpPr txBox="1"/>
          <p:nvPr/>
        </p:nvSpPr>
        <p:spPr>
          <a:xfrm>
            <a:off x="0" y="0"/>
            <a:ext cx="9144000" cy="954107"/>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RESPECT TOWARD YOUR HUSBAND</a:t>
            </a:r>
            <a:endParaRPr lang="en-US" sz="2800" dirty="0"/>
          </a:p>
        </p:txBody>
      </p:sp>
      <p:cxnSp>
        <p:nvCxnSpPr>
          <p:cNvPr id="6" name="Straight Connector 5"/>
          <p:cNvCxnSpPr/>
          <p:nvPr/>
        </p:nvCxnSpPr>
        <p:spPr>
          <a:xfrm>
            <a:off x="990600" y="2133600"/>
            <a:ext cx="73914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305800" cy="54102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Thankful He Provides and Protects</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Devalue the role God has given him because you could do it too.</a:t>
            </a:r>
          </a:p>
          <a:p>
            <a:pPr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Thank him for working hard to provide for the family (in front of the kids and others!)</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Never, in word or in body language, put down his job or how much he makes.</a:t>
            </a:r>
          </a:p>
        </p:txBody>
      </p:sp>
      <p:sp>
        <p:nvSpPr>
          <p:cNvPr id="5" name="TextBox 4"/>
          <p:cNvSpPr txBox="1"/>
          <p:nvPr/>
        </p:nvSpPr>
        <p:spPr>
          <a:xfrm>
            <a:off x="0" y="0"/>
            <a:ext cx="9144000" cy="954107"/>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RESPECT TOWARD YOUR HUSBAND</a:t>
            </a:r>
            <a:endParaRPr lang="en-US" sz="2800" dirty="0"/>
          </a:p>
        </p:txBody>
      </p:sp>
      <p:cxnSp>
        <p:nvCxnSpPr>
          <p:cNvPr id="6" name="Straight Connector 5"/>
          <p:cNvCxnSpPr/>
          <p:nvPr/>
        </p:nvCxnSpPr>
        <p:spPr>
          <a:xfrm>
            <a:off x="990600" y="2133600"/>
            <a:ext cx="67818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305800" cy="54102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Allow Him to Lead</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Undermine him by putting him down in front of other people.</a:t>
            </a:r>
          </a:p>
          <a:p>
            <a:pPr lvl="0" algn="l">
              <a:buFont typeface="Arial" pitchFamily="34" charset="0"/>
              <a:buChar char="•"/>
            </a:pPr>
            <a:endParaRPr lang="en-US" sz="12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Tell him you appreciate him taking the lead.</a:t>
            </a:r>
          </a:p>
          <a:p>
            <a:pPr lvl="0" algn="l">
              <a:buFont typeface="Arial" pitchFamily="34" charset="0"/>
              <a:buChar char="•"/>
            </a:pPr>
            <a:endParaRPr lang="en-US" sz="14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Encourage him for his good decisions</a:t>
            </a:r>
          </a:p>
          <a:p>
            <a:pPr lvl="0" algn="l">
              <a:buFont typeface="Arial" pitchFamily="34" charset="0"/>
              <a:buChar char="•"/>
            </a:pPr>
            <a:endParaRPr lang="en-US" sz="16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Be gracious with bad decisions</a:t>
            </a:r>
          </a:p>
          <a:p>
            <a:pPr lvl="0" algn="l">
              <a:buFont typeface="Arial" pitchFamily="34" charset="0"/>
              <a:buChar char="•"/>
            </a:pPr>
            <a:endParaRPr lang="en-US" sz="1600"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When disagreeing, do so privately</a:t>
            </a:r>
          </a:p>
        </p:txBody>
      </p:sp>
      <p:sp>
        <p:nvSpPr>
          <p:cNvPr id="5" name="TextBox 4"/>
          <p:cNvSpPr txBox="1"/>
          <p:nvPr/>
        </p:nvSpPr>
        <p:spPr>
          <a:xfrm>
            <a:off x="0" y="0"/>
            <a:ext cx="9144000" cy="954107"/>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RESPECT TOWARD YOUR HUSBAND</a:t>
            </a:r>
            <a:endParaRPr lang="en-US" sz="2800" dirty="0"/>
          </a:p>
        </p:txBody>
      </p:sp>
      <p:cxnSp>
        <p:nvCxnSpPr>
          <p:cNvPr id="6" name="Straight Connector 5"/>
          <p:cNvCxnSpPr/>
          <p:nvPr/>
        </p:nvCxnSpPr>
        <p:spPr>
          <a:xfrm>
            <a:off x="990600" y="2133600"/>
            <a:ext cx="67818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305800" cy="54102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Value His Insight</a:t>
            </a:r>
            <a:endParaRPr lang="en-US" sz="4000" dirty="0" smtClean="0">
              <a:solidFill>
                <a:srgbClr val="FFFF00"/>
              </a:solidFill>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Snap back at his attempts to solve the situation: “you just don’t understand!”</a:t>
            </a:r>
          </a:p>
          <a:p>
            <a:pPr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Tell him upfront you just need his ear</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Thank him for his advice and realize it is his way of helping</a:t>
            </a:r>
          </a:p>
          <a:p>
            <a:pPr algn="l">
              <a:buFont typeface="Arial" pitchFamily="34" charset="0"/>
              <a:buChar char="•"/>
            </a:pPr>
            <a:endParaRPr lang="en-US" b="1" dirty="0" smtClean="0">
              <a:effectLst>
                <a:outerShdw blurRad="38100" dist="38100" dir="2700000" algn="tl">
                  <a:srgbClr val="000000">
                    <a:alpha val="43137"/>
                  </a:srgbClr>
                </a:outerShdw>
              </a:effectLst>
            </a:endParaRPr>
          </a:p>
        </p:txBody>
      </p:sp>
      <p:sp>
        <p:nvSpPr>
          <p:cNvPr id="5" name="TextBox 4"/>
          <p:cNvSpPr txBox="1"/>
          <p:nvPr/>
        </p:nvSpPr>
        <p:spPr>
          <a:xfrm>
            <a:off x="0" y="0"/>
            <a:ext cx="9144000" cy="954107"/>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RESPECT TOWARD YOUR HUSBAND</a:t>
            </a:r>
            <a:endParaRPr lang="en-US" sz="2800" dirty="0"/>
          </a:p>
        </p:txBody>
      </p:sp>
      <p:cxnSp>
        <p:nvCxnSpPr>
          <p:cNvPr id="6" name="Straight Connector 5"/>
          <p:cNvCxnSpPr/>
          <p:nvPr/>
        </p:nvCxnSpPr>
        <p:spPr>
          <a:xfrm>
            <a:off x="990600" y="2133600"/>
            <a:ext cx="60960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305800" cy="54102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Understand His Way of Relating</a:t>
            </a:r>
            <a:endParaRPr lang="en-US" sz="4000" dirty="0" smtClean="0">
              <a:solidFill>
                <a:srgbClr val="FFFF00"/>
              </a:solidFill>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Dismiss his desire to DO functional things together as unimportant</a:t>
            </a:r>
          </a:p>
          <a:p>
            <a:pPr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Appreciate his desire just to share space.</a:t>
            </a:r>
          </a:p>
          <a:p>
            <a:pPr lvl="0" algn="l">
              <a:buFont typeface="Arial" pitchFamily="34" charset="0"/>
              <a:buChar char="•"/>
            </a:pPr>
            <a:endParaRPr lang="en-US" sz="20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Give him space to spend time alone, which energizes him to reconnect with you later.</a:t>
            </a:r>
          </a:p>
          <a:p>
            <a:pPr lvl="0" algn="l">
              <a:buFont typeface="Arial" pitchFamily="34" charset="0"/>
              <a:buChar char="•"/>
            </a:pPr>
            <a:endParaRPr lang="en-US" sz="1800" b="1" dirty="0" smtClean="0">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Encourage his friendships</a:t>
            </a:r>
          </a:p>
        </p:txBody>
      </p:sp>
      <p:sp>
        <p:nvSpPr>
          <p:cNvPr id="5" name="TextBox 4"/>
          <p:cNvSpPr txBox="1"/>
          <p:nvPr/>
        </p:nvSpPr>
        <p:spPr>
          <a:xfrm>
            <a:off x="0" y="0"/>
            <a:ext cx="9144000" cy="954107"/>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RESPECT TOWARD YOUR HUSBAND</a:t>
            </a:r>
            <a:endParaRPr lang="en-US" sz="2800" dirty="0"/>
          </a:p>
        </p:txBody>
      </p:sp>
      <p:cxnSp>
        <p:nvCxnSpPr>
          <p:cNvPr id="6" name="Straight Connector 5"/>
          <p:cNvCxnSpPr/>
          <p:nvPr/>
        </p:nvCxnSpPr>
        <p:spPr>
          <a:xfrm>
            <a:off x="990600" y="2133600"/>
            <a:ext cx="60960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305800" cy="54102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Sexuality</a:t>
            </a:r>
            <a:endParaRPr lang="en-US" sz="4000" dirty="0" smtClean="0">
              <a:solidFill>
                <a:srgbClr val="FFFF00"/>
              </a:solidFill>
              <a:effectLst>
                <a:outerShdw blurRad="38100" dist="38100" dir="2700000" algn="tl">
                  <a:srgbClr val="000000">
                    <a:alpha val="43137"/>
                  </a:srgbClr>
                </a:outerShdw>
              </a:effectLst>
            </a:endParaRPr>
          </a:p>
          <a:p>
            <a:pPr algn="l">
              <a:buFont typeface="Arial" pitchFamily="34" charset="0"/>
              <a:buChar char="•"/>
            </a:pPr>
            <a:r>
              <a:rPr lang="en-US" b="1" dirty="0" smtClean="0">
                <a:effectLst>
                  <a:outerShdw blurRad="38100" dist="38100" dir="2700000" algn="tl">
                    <a:srgbClr val="000000">
                      <a:alpha val="43137"/>
                    </a:srgbClr>
                  </a:outerShdw>
                </a:effectLst>
              </a:rPr>
              <a:t> Withhold sex until he starts opening up to you relationally.</a:t>
            </a:r>
          </a:p>
          <a:p>
            <a:pPr lvl="0" algn="l">
              <a:buFont typeface="Arial" pitchFamily="34" charset="0"/>
              <a:buChar char="•"/>
            </a:pPr>
            <a:r>
              <a:rPr lang="en-US" b="1" dirty="0" smtClean="0">
                <a:effectLst>
                  <a:outerShdw blurRad="38100" dist="38100" dir="2700000" algn="tl">
                    <a:srgbClr val="000000">
                      <a:alpha val="43137"/>
                    </a:srgbClr>
                  </a:outerShdw>
                </a:effectLst>
              </a:rPr>
              <a:t> Respond to him sexually more often and initiate sex periodically.</a:t>
            </a:r>
          </a:p>
          <a:p>
            <a:pPr lvl="0" algn="l">
              <a:buFont typeface="Arial" pitchFamily="34" charset="0"/>
              <a:buChar char="•"/>
            </a:pPr>
            <a:r>
              <a:rPr lang="en-US" b="1" dirty="0" smtClean="0">
                <a:effectLst>
                  <a:outerShdw blurRad="38100" dist="38100" dir="2700000" algn="tl">
                    <a:srgbClr val="000000">
                      <a:alpha val="43137"/>
                    </a:srgbClr>
                  </a:outerShdw>
                </a:effectLst>
              </a:rPr>
              <a:t>Understand he needs sexual release just as you need emotional release. </a:t>
            </a:r>
          </a:p>
          <a:p>
            <a:pPr lvl="0" algn="l">
              <a:buFont typeface="Arial" pitchFamily="34" charset="0"/>
              <a:buChar char="•"/>
            </a:pPr>
            <a:r>
              <a:rPr lang="en-US" b="1" dirty="0" smtClean="0">
                <a:effectLst>
                  <a:outerShdw blurRad="38100" dist="38100" dir="2700000" algn="tl">
                    <a:srgbClr val="000000">
                      <a:alpha val="43137"/>
                    </a:srgbClr>
                  </a:outerShdw>
                </a:effectLst>
              </a:rPr>
              <a:t>Let him acknowledge his sexual temptations without shaming him.</a:t>
            </a:r>
          </a:p>
          <a:p>
            <a:pPr algn="l">
              <a:buFont typeface="Arial" pitchFamily="34" charset="0"/>
              <a:buChar char="•"/>
            </a:pPr>
            <a:endParaRPr lang="en-US" b="1" dirty="0" smtClean="0">
              <a:effectLst>
                <a:outerShdw blurRad="38100" dist="38100" dir="2700000" algn="tl">
                  <a:srgbClr val="000000">
                    <a:alpha val="43137"/>
                  </a:srgbClr>
                </a:outerShdw>
              </a:effectLst>
            </a:endParaRPr>
          </a:p>
        </p:txBody>
      </p:sp>
      <p:sp>
        <p:nvSpPr>
          <p:cNvPr id="5" name="TextBox 4"/>
          <p:cNvSpPr txBox="1"/>
          <p:nvPr/>
        </p:nvSpPr>
        <p:spPr>
          <a:xfrm>
            <a:off x="0" y="0"/>
            <a:ext cx="9144000" cy="954107"/>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RESPECT TOWARD YOUR HUSBAND</a:t>
            </a:r>
            <a:endParaRPr lang="en-US" sz="2800" dirty="0"/>
          </a:p>
        </p:txBody>
      </p:sp>
      <p:cxnSp>
        <p:nvCxnSpPr>
          <p:cNvPr id="6" name="Straight Connector 5"/>
          <p:cNvCxnSpPr/>
          <p:nvPr/>
        </p:nvCxnSpPr>
        <p:spPr>
          <a:xfrm>
            <a:off x="990600" y="2133600"/>
            <a:ext cx="75438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She feels loved when…</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0" y="1600200"/>
            <a:ext cx="3429000" cy="4525963"/>
          </a:xfrm>
        </p:spPr>
        <p:txBody>
          <a:bodyPr>
            <a:normAutofit/>
          </a:bodyPr>
          <a:lstStyle/>
          <a:p>
            <a:r>
              <a:rPr lang="en-US" b="1" dirty="0" smtClean="0">
                <a:effectLst>
                  <a:outerShdw blurRad="38100" dist="38100" dir="2700000" algn="tl">
                    <a:srgbClr val="000000">
                      <a:alpha val="43137"/>
                    </a:srgbClr>
                  </a:outerShdw>
                </a:effectLst>
              </a:rPr>
              <a:t>Closeness</a:t>
            </a:r>
          </a:p>
          <a:p>
            <a:r>
              <a:rPr lang="en-US" b="1" dirty="0" smtClean="0">
                <a:effectLst>
                  <a:outerShdw blurRad="38100" dist="38100" dir="2700000" algn="tl">
                    <a:srgbClr val="000000">
                      <a:alpha val="43137"/>
                    </a:srgbClr>
                  </a:outerShdw>
                </a:effectLst>
              </a:rPr>
              <a:t>Investment</a:t>
            </a:r>
          </a:p>
          <a:p>
            <a:r>
              <a:rPr lang="en-US" b="1" dirty="0" smtClean="0">
                <a:effectLst>
                  <a:outerShdw blurRad="38100" dist="38100" dir="2700000" algn="tl">
                    <a:srgbClr val="000000">
                      <a:alpha val="43137"/>
                    </a:srgbClr>
                  </a:outerShdw>
                </a:effectLst>
              </a:rPr>
              <a:t>Understanding</a:t>
            </a:r>
          </a:p>
          <a:p>
            <a:r>
              <a:rPr lang="en-US" b="1" dirty="0" smtClean="0">
                <a:effectLst>
                  <a:outerShdw blurRad="38100" dist="38100" dir="2700000" algn="tl">
                    <a:srgbClr val="000000">
                      <a:alpha val="43137"/>
                    </a:srgbClr>
                  </a:outerShdw>
                </a:effectLst>
              </a:rPr>
              <a:t>Peacemaking</a:t>
            </a:r>
          </a:p>
          <a:p>
            <a:r>
              <a:rPr lang="en-US" b="1" dirty="0" smtClean="0">
                <a:effectLst>
                  <a:outerShdw blurRad="38100" dist="38100" dir="2700000" algn="tl">
                    <a:srgbClr val="000000">
                      <a:alpha val="43137"/>
                    </a:srgbClr>
                  </a:outerShdw>
                </a:effectLst>
              </a:rPr>
              <a:t>Loyalty </a:t>
            </a:r>
          </a:p>
          <a:p>
            <a:r>
              <a:rPr lang="en-US" b="1" dirty="0" smtClean="0">
                <a:effectLst>
                  <a:outerShdw blurRad="38100" dist="38100" dir="2700000" algn="tl">
                    <a:srgbClr val="000000">
                      <a:alpha val="43137"/>
                    </a:srgbClr>
                  </a:outerShdw>
                </a:effectLst>
              </a:rPr>
              <a:t>Esteem</a:t>
            </a:r>
          </a:p>
          <a:p>
            <a:endParaRPr lang="en-US" dirty="0"/>
          </a:p>
        </p:txBody>
      </p:sp>
      <p:sp>
        <p:nvSpPr>
          <p:cNvPr id="4" name="Title 1"/>
          <p:cNvSpPr txBox="1">
            <a:spLocks/>
          </p:cNvSpPr>
          <p:nvPr/>
        </p:nvSpPr>
        <p:spPr>
          <a:xfrm>
            <a:off x="4724400" y="304800"/>
            <a:ext cx="4114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He feels respected when…</a:t>
            </a:r>
            <a:endParaRPr kumimoji="0" 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txBox="1">
            <a:spLocks/>
          </p:cNvSpPr>
          <p:nvPr/>
        </p:nvSpPr>
        <p:spPr>
          <a:xfrm>
            <a:off x="4724400" y="1524000"/>
            <a:ext cx="4267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Appreciate</a:t>
            </a:r>
            <a:r>
              <a:rPr kumimoji="0" lang="en-US"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his work</a:t>
            </a:r>
            <a:endPar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effectLst>
                  <a:outerShdw blurRad="38100" dist="38100" dir="2700000" algn="tl">
                    <a:srgbClr val="000000">
                      <a:alpha val="43137"/>
                    </a:srgbClr>
                  </a:outerShdw>
                </a:effectLst>
              </a:rPr>
              <a:t>T</a:t>
            </a:r>
            <a:r>
              <a:rPr kumimoji="0" lang="en-US"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hankful</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he provides &amp; protects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Allow him to lead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Value his insight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Understand his way of relating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Sexuality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http://i269.photobucket.com/albums/jj77/kandee_rox/About%20Me%20Headers/holding_hands_tracks-1.jpg"/>
          <p:cNvPicPr>
            <a:picLocks noChangeAspect="1" noChangeArrowheads="1"/>
          </p:cNvPicPr>
          <p:nvPr/>
        </p:nvPicPr>
        <p:blipFill>
          <a:blip r:embed="rId2" cstate="print">
            <a:lum bright="46000" contrast="5000"/>
          </a:blip>
          <a:srcRect/>
          <a:stretch>
            <a:fillRect/>
          </a:stretch>
        </p:blipFill>
        <p:spPr bwMode="auto">
          <a:xfrm>
            <a:off x="0" y="0"/>
            <a:ext cx="9144000" cy="6890033"/>
          </a:xfrm>
          <a:prstGeom prst="rect">
            <a:avLst/>
          </a:prstGeom>
          <a:noFill/>
        </p:spPr>
      </p:pic>
      <p:sp>
        <p:nvSpPr>
          <p:cNvPr id="5" name="TextBox 4"/>
          <p:cNvSpPr txBox="1"/>
          <p:nvPr/>
        </p:nvSpPr>
        <p:spPr>
          <a:xfrm>
            <a:off x="304800" y="609600"/>
            <a:ext cx="8382000" cy="1569660"/>
          </a:xfrm>
          <a:prstGeom prst="rect">
            <a:avLst/>
          </a:prstGeom>
          <a:noFill/>
        </p:spPr>
        <p:txBody>
          <a:bodyPr wrap="square" rtlCol="0">
            <a:spAutoFit/>
          </a:bodyPr>
          <a:lstStyle/>
          <a:p>
            <a:pPr lvl="0" algn="ctr"/>
            <a:r>
              <a:rPr lang="en-US" sz="3200" b="1" i="1" dirty="0" smtClean="0">
                <a:solidFill>
                  <a:schemeClr val="bg1"/>
                </a:solidFill>
              </a:rPr>
              <a:t>Kids need to know their parents love them.</a:t>
            </a:r>
            <a:endParaRPr lang="en-US" sz="3200" b="1" dirty="0" smtClean="0">
              <a:solidFill>
                <a:schemeClr val="bg1"/>
              </a:solidFill>
            </a:endParaRPr>
          </a:p>
          <a:p>
            <a:pPr lvl="0" algn="ctr"/>
            <a:endParaRPr lang="en-US" sz="3200" b="1" i="1" dirty="0" smtClean="0">
              <a:solidFill>
                <a:schemeClr val="bg1"/>
              </a:solidFill>
            </a:endParaRPr>
          </a:p>
          <a:p>
            <a:pPr lvl="0" algn="ctr"/>
            <a:r>
              <a:rPr lang="en-US" sz="3200" b="1" i="1" dirty="0" smtClean="0">
                <a:solidFill>
                  <a:schemeClr val="bg1"/>
                </a:solidFill>
              </a:rPr>
              <a:t>Kids need to know their parents love each other</a:t>
            </a:r>
            <a:r>
              <a:rPr lang="en-US" sz="3200" b="1" dirty="0" smtClean="0">
                <a:solidFill>
                  <a:schemeClr val="bg1"/>
                </a:solidFill>
              </a:rPr>
              <a:t>.</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http://i269.photobucket.com/albums/jj77/kandee_rox/About%20Me%20Headers/holding_hands_tracks-1.jpg"/>
          <p:cNvPicPr>
            <a:picLocks noChangeAspect="1" noChangeArrowheads="1"/>
          </p:cNvPicPr>
          <p:nvPr/>
        </p:nvPicPr>
        <p:blipFill>
          <a:blip r:embed="rId2" cstate="print">
            <a:lum bright="46000" contrast="5000"/>
          </a:blip>
          <a:srcRect/>
          <a:stretch>
            <a:fillRect/>
          </a:stretch>
        </p:blipFill>
        <p:spPr bwMode="auto">
          <a:xfrm>
            <a:off x="0" y="0"/>
            <a:ext cx="9144000" cy="6890033"/>
          </a:xfrm>
          <a:prstGeom prst="rect">
            <a:avLst/>
          </a:prstGeom>
          <a:noFill/>
        </p:spPr>
      </p:pic>
      <p:sp>
        <p:nvSpPr>
          <p:cNvPr id="5" name="TextBox 4"/>
          <p:cNvSpPr txBox="1"/>
          <p:nvPr/>
        </p:nvSpPr>
        <p:spPr>
          <a:xfrm>
            <a:off x="0" y="5105400"/>
            <a:ext cx="9144000" cy="1200329"/>
          </a:xfrm>
          <a:prstGeom prst="rect">
            <a:avLst/>
          </a:prstGeom>
          <a:noFill/>
        </p:spPr>
        <p:txBody>
          <a:bodyPr wrap="square" rtlCol="0">
            <a:spAutoFit/>
          </a:bodyPr>
          <a:lstStyle/>
          <a:p>
            <a:pPr algn="ctr"/>
            <a:r>
              <a:rPr lang="en-US" sz="2400" b="1" dirty="0" smtClean="0">
                <a:solidFill>
                  <a:schemeClr val="bg1"/>
                </a:solidFill>
              </a:rPr>
              <a:t>“</a:t>
            </a:r>
            <a:r>
              <a:rPr lang="en-US" sz="2400" b="1" i="1" dirty="0" smtClean="0">
                <a:solidFill>
                  <a:schemeClr val="bg1"/>
                </a:solidFill>
              </a:rPr>
              <a:t>Each individual among you is to love his own wife even as himself, </a:t>
            </a:r>
          </a:p>
          <a:p>
            <a:pPr algn="ctr"/>
            <a:r>
              <a:rPr lang="en-US" sz="2400" b="1" i="1" dirty="0" smtClean="0">
                <a:solidFill>
                  <a:schemeClr val="bg1"/>
                </a:solidFill>
              </a:rPr>
              <a:t>and the wife must see to it that she respects her husband</a:t>
            </a:r>
            <a:r>
              <a:rPr lang="en-US" sz="2400" b="1" dirty="0" smtClean="0">
                <a:solidFill>
                  <a:schemeClr val="bg1"/>
                </a:solidFill>
              </a:rPr>
              <a:t>.” </a:t>
            </a:r>
          </a:p>
          <a:p>
            <a:pPr algn="r"/>
            <a:r>
              <a:rPr lang="en-US" sz="2400" dirty="0" smtClean="0">
                <a:solidFill>
                  <a:schemeClr val="bg1"/>
                </a:solidFill>
              </a:rPr>
              <a:t>Ephesians 5:33 </a:t>
            </a:r>
            <a:endParaRPr lang="en-US" sz="2400" dirty="0">
              <a:solidFill>
                <a:schemeClr val="bg1"/>
              </a:solidFill>
            </a:endParaRPr>
          </a:p>
        </p:txBody>
      </p:sp>
      <p:sp>
        <p:nvSpPr>
          <p:cNvPr id="6" name="TextBox 5"/>
          <p:cNvSpPr txBox="1"/>
          <p:nvPr/>
        </p:nvSpPr>
        <p:spPr>
          <a:xfrm>
            <a:off x="152400" y="381000"/>
            <a:ext cx="8839200" cy="646331"/>
          </a:xfrm>
          <a:prstGeom prst="rect">
            <a:avLst/>
          </a:prstGeom>
          <a:noFill/>
        </p:spPr>
        <p:txBody>
          <a:bodyPr wrap="square" rtlCol="0">
            <a:spAutoFit/>
          </a:bodyPr>
          <a:lstStyle/>
          <a:p>
            <a:pPr algn="ctr"/>
            <a:r>
              <a:rPr lang="en-US" sz="3600" i="1" dirty="0" smtClean="0">
                <a:solidFill>
                  <a:schemeClr val="bg1"/>
                </a:solidFill>
                <a:effectLst>
                  <a:outerShdw blurRad="38100" dist="38100" dir="2700000" algn="tl">
                    <a:srgbClr val="000000">
                      <a:alpha val="43137"/>
                    </a:srgbClr>
                  </a:outerShdw>
                </a:effectLst>
              </a:rPr>
              <a:t>Respecting One Another’s Roles in Marriage</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http://i269.photobucket.com/albums/jj77/kandee_rox/About%20Me%20Headers/holding_hands_tracks-1.jpg"/>
          <p:cNvPicPr>
            <a:picLocks noChangeAspect="1" noChangeArrowheads="1"/>
          </p:cNvPicPr>
          <p:nvPr/>
        </p:nvPicPr>
        <p:blipFill>
          <a:blip r:embed="rId2" cstate="print">
            <a:lum bright="46000" contrast="5000"/>
          </a:blip>
          <a:srcRect/>
          <a:stretch>
            <a:fillRect/>
          </a:stretch>
        </p:blipFill>
        <p:spPr bwMode="auto">
          <a:xfrm>
            <a:off x="0" y="0"/>
            <a:ext cx="9144000" cy="6890033"/>
          </a:xfrm>
          <a:prstGeom prst="rect">
            <a:avLst/>
          </a:prstGeom>
          <a:noFill/>
        </p:spPr>
      </p:pic>
      <p:sp>
        <p:nvSpPr>
          <p:cNvPr id="5" name="TextBox 4"/>
          <p:cNvSpPr txBox="1"/>
          <p:nvPr/>
        </p:nvSpPr>
        <p:spPr>
          <a:xfrm>
            <a:off x="0" y="604897"/>
            <a:ext cx="9144000" cy="1200329"/>
          </a:xfrm>
          <a:prstGeom prst="rect">
            <a:avLst/>
          </a:prstGeom>
          <a:noFill/>
        </p:spPr>
        <p:txBody>
          <a:bodyPr wrap="square" rtlCol="0">
            <a:spAutoFit/>
          </a:bodyPr>
          <a:lstStyle/>
          <a:p>
            <a:pPr algn="ctr"/>
            <a:r>
              <a:rPr lang="en-US" sz="2400" b="1" dirty="0" smtClean="0">
                <a:solidFill>
                  <a:schemeClr val="bg1"/>
                </a:solidFill>
              </a:rPr>
              <a:t>“</a:t>
            </a:r>
            <a:r>
              <a:rPr lang="en-US" sz="2400" b="1" i="1" dirty="0" smtClean="0">
                <a:solidFill>
                  <a:schemeClr val="bg1"/>
                </a:solidFill>
              </a:rPr>
              <a:t>Each individual among you is to love his own wife even as himself, </a:t>
            </a:r>
          </a:p>
          <a:p>
            <a:pPr algn="ctr"/>
            <a:r>
              <a:rPr lang="en-US" sz="2400" b="1" i="1" dirty="0" smtClean="0">
                <a:solidFill>
                  <a:schemeClr val="bg1"/>
                </a:solidFill>
              </a:rPr>
              <a:t>and the wife must see to it that she respects her husband</a:t>
            </a:r>
            <a:r>
              <a:rPr lang="en-US" sz="2400" b="1" dirty="0" smtClean="0">
                <a:solidFill>
                  <a:schemeClr val="bg1"/>
                </a:solidFill>
              </a:rPr>
              <a:t>.” </a:t>
            </a:r>
          </a:p>
          <a:p>
            <a:pPr algn="r"/>
            <a:r>
              <a:rPr lang="en-US" sz="2400" dirty="0" smtClean="0">
                <a:solidFill>
                  <a:schemeClr val="bg1"/>
                </a:solidFill>
              </a:rPr>
              <a:t>Ephesians 5:33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334000"/>
          </a:xfrm>
        </p:spPr>
        <p:txBody>
          <a:bodyPr/>
          <a:lstStyle/>
          <a:p>
            <a:pPr algn="l"/>
            <a:r>
              <a:rPr lang="en-US" sz="4000" b="1" dirty="0" smtClean="0">
                <a:solidFill>
                  <a:srgbClr val="FFFF00"/>
                </a:solidFill>
                <a:effectLst>
                  <a:outerShdw blurRad="38100" dist="38100" dir="2700000" algn="tl">
                    <a:srgbClr val="000000">
                      <a:alpha val="43137"/>
                    </a:srgbClr>
                  </a:outerShdw>
                </a:effectLst>
              </a:rPr>
              <a:t>Closeness</a:t>
            </a:r>
          </a:p>
          <a:p>
            <a:pPr lvl="0" algn="l">
              <a:buFont typeface="Arial" pitchFamily="34" charset="0"/>
              <a:buChar char="•"/>
            </a:pPr>
            <a:r>
              <a:rPr lang="en-US" b="1" dirty="0" smtClean="0">
                <a:effectLst>
                  <a:outerShdw blurRad="38100" dist="38100" dir="2700000" algn="tl">
                    <a:srgbClr val="000000">
                      <a:alpha val="43137"/>
                    </a:srgbClr>
                  </a:outerShdw>
                </a:effectLst>
              </a:rPr>
              <a:t> Only be affectionate when you want intimacy.</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Pray with her (and the kids)</a:t>
            </a:r>
          </a:p>
          <a:p>
            <a:pPr lvl="0" algn="l">
              <a:buFont typeface="Arial" pitchFamily="34" charset="0"/>
              <a:buChar char="•"/>
            </a:pPr>
            <a:endParaRPr lang="en-US" sz="16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Hold hands, sit close to her; make sure time is taken to connect</a:t>
            </a:r>
          </a:p>
          <a:p>
            <a:pPr lvl="0" algn="l">
              <a:buFont typeface="Arial" pitchFamily="34" charset="0"/>
              <a:buChar char="•"/>
            </a:pPr>
            <a:endParaRPr lang="en-US" sz="1600"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Call during the day to see how she is doing</a:t>
            </a:r>
            <a:r>
              <a:rPr lang="en-US" b="1" dirty="0" smtClean="0"/>
              <a:t>.</a:t>
            </a:r>
          </a:p>
          <a:p>
            <a:pPr algn="l"/>
            <a:endParaRPr lang="en-US" dirty="0"/>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828800"/>
            <a:ext cx="769620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3340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Investment</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Assume you’ve got her figured out.</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Cultivate vision for her -  Eph 5:27</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905000"/>
            <a:ext cx="60198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3340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Investment</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Assume you’ve got her figured out.</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Cultivate vision for her -  Eph 5:27</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905000"/>
            <a:ext cx="60198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143000"/>
            <a:ext cx="8610600" cy="4524315"/>
          </a:xfrm>
          <a:prstGeom prst="rect">
            <a:avLst/>
          </a:prstGeom>
          <a:solidFill>
            <a:schemeClr val="bg1"/>
          </a:solidFill>
        </p:spPr>
        <p:txBody>
          <a:bodyPr wrap="square" rtlCol="0">
            <a:spAutoFit/>
          </a:bodyPr>
          <a:lstStyle/>
          <a:p>
            <a:pPr lvl="1"/>
            <a:endParaRPr lang="en-US" sz="3200" dirty="0" smtClean="0"/>
          </a:p>
          <a:p>
            <a:pPr lvl="1"/>
            <a:r>
              <a:rPr lang="en-US" sz="3200" dirty="0" smtClean="0"/>
              <a:t>“Husbands, love your wives, just as Christ loved the church and gave himself up for her to make her holy, cleansing her by the washing with water through the word,  and to present her to himself as a radiant church, without stain or wrinkle or any other blemish, but holy and blameless.”  </a:t>
            </a:r>
          </a:p>
          <a:p>
            <a:pPr lvl="1" algn="r"/>
            <a:r>
              <a:rPr lang="en-US" sz="3200" dirty="0" smtClean="0"/>
              <a:t>Ephesians 5:25-27</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305800" cy="53340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rPr>
              <a:t>Investment</a:t>
            </a:r>
            <a:endParaRPr lang="en-US" sz="4000" dirty="0" smtClean="0">
              <a:solidFill>
                <a:srgbClr val="FFFF00"/>
              </a:solidFill>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Assume you’ve got her figured out.</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Cultivate vision for her -  Eph 5:27</a:t>
            </a:r>
          </a:p>
          <a:p>
            <a:pPr lvl="0" algn="l">
              <a:buFont typeface="Arial" pitchFamily="34" charset="0"/>
              <a:buChar char="•"/>
            </a:pPr>
            <a:endParaRPr lang="en-US" b="1" dirty="0" smtClean="0">
              <a:effectLst>
                <a:outerShdw blurRad="38100" dist="38100" dir="2700000" algn="tl">
                  <a:srgbClr val="000000">
                    <a:alpha val="43137"/>
                  </a:srgbClr>
                </a:outerShdw>
              </a:effectLst>
            </a:endParaRPr>
          </a:p>
          <a:p>
            <a:pPr lvl="0" algn="l">
              <a:buFont typeface="Arial" pitchFamily="34" charset="0"/>
              <a:buChar char="•"/>
            </a:pPr>
            <a:r>
              <a:rPr lang="en-US" b="1" dirty="0" smtClean="0">
                <a:effectLst>
                  <a:outerShdw blurRad="38100" dist="38100" dir="2700000" algn="tl">
                    <a:srgbClr val="000000">
                      <a:alpha val="43137"/>
                    </a:srgbClr>
                  </a:outerShdw>
                </a:effectLst>
              </a:rPr>
              <a:t> Make it a priority to spend time with her</a:t>
            </a:r>
          </a:p>
          <a:p>
            <a:pPr algn="l"/>
            <a:r>
              <a:rPr lang="en-US" b="1" dirty="0" smtClean="0">
                <a:effectLst>
                  <a:outerShdw blurRad="38100" dist="38100" dir="2700000" algn="tl">
                    <a:srgbClr val="000000">
                      <a:alpha val="43137"/>
                    </a:srgbClr>
                  </a:outerShdw>
                </a:effectLst>
              </a:rPr>
              <a:t> </a:t>
            </a:r>
          </a:p>
          <a:p>
            <a:pPr algn="l">
              <a:buFont typeface="Arial" pitchFamily="34" charset="0"/>
              <a:buChar char="•"/>
            </a:pPr>
            <a:r>
              <a:rPr lang="en-US" b="1" dirty="0" smtClean="0">
                <a:effectLst>
                  <a:outerShdw blurRad="38100" dist="38100" dir="2700000" algn="tl">
                    <a:srgbClr val="000000">
                      <a:alpha val="43137"/>
                    </a:srgbClr>
                  </a:outerShdw>
                </a:effectLst>
              </a:rPr>
              <a:t> Provide opportunities for her to listen to God’s word regularly</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0" y="0"/>
            <a:ext cx="9144000" cy="523220"/>
          </a:xfrm>
          <a:prstGeom prst="rect">
            <a:avLst/>
          </a:prstGeom>
          <a:solidFill>
            <a:schemeClr val="bg1"/>
          </a:solidFill>
        </p:spPr>
        <p:txBody>
          <a:bodyPr wrap="square" rtlCol="0">
            <a:spAutoFit/>
          </a:bodyPr>
          <a:lstStyle/>
          <a:p>
            <a:pPr algn="ctr"/>
            <a:r>
              <a:rPr lang="en-US" sz="2800" b="1" dirty="0" smtClean="0">
                <a:effectLst>
                  <a:outerShdw blurRad="38100" dist="38100" dir="2700000" algn="tl">
                    <a:srgbClr val="000000">
                      <a:alpha val="43137"/>
                    </a:srgbClr>
                  </a:outerShdw>
                </a:effectLst>
              </a:rPr>
              <a:t>PRACTICAL IDEAS:  SHOWING LOVE TOWARD YOUR WIFE</a:t>
            </a:r>
            <a:endParaRPr lang="en-US" sz="2800" dirty="0"/>
          </a:p>
        </p:txBody>
      </p:sp>
      <p:cxnSp>
        <p:nvCxnSpPr>
          <p:cNvPr id="6" name="Straight Connector 5"/>
          <p:cNvCxnSpPr/>
          <p:nvPr/>
        </p:nvCxnSpPr>
        <p:spPr>
          <a:xfrm>
            <a:off x="914400" y="1905000"/>
            <a:ext cx="60198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354</TotalTime>
  <Words>1137</Words>
  <Application>Microsoft Office PowerPoint</Application>
  <PresentationFormat>On-screen Show (4:3)</PresentationFormat>
  <Paragraphs>189</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The main obstacle…</vt:lpstr>
      <vt:lpstr>A critical spirit…</vt:lpstr>
      <vt:lpstr>A few results of a critical spirit…</vt:lpstr>
      <vt:lpstr>A few results of a critical spirit…</vt:lpstr>
      <vt:lpstr>How do we find release? </vt:lpstr>
      <vt:lpstr>Slide 23</vt:lpstr>
      <vt:lpstr>Slide 24</vt:lpstr>
      <vt:lpstr>Slide 25</vt:lpstr>
      <vt:lpstr>Slide 26</vt:lpstr>
      <vt:lpstr>Slide 27</vt:lpstr>
      <vt:lpstr>Slide 28</vt:lpstr>
      <vt:lpstr>She feels loved when…</vt:lpstr>
      <vt:lpstr>Slide 30</vt:lpstr>
    </vt:vector>
  </TitlesOfParts>
  <Company>Xenos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dixont</dc:creator>
  <cp:lastModifiedBy>soundroom1</cp:lastModifiedBy>
  <cp:revision>121</cp:revision>
  <dcterms:created xsi:type="dcterms:W3CDTF">2012-03-05T20:07:57Z</dcterms:created>
  <dcterms:modified xsi:type="dcterms:W3CDTF">2012-03-07T16:06:48Z</dcterms:modified>
</cp:coreProperties>
</file>