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 id="2147483674" r:id="rId2"/>
  </p:sldMasterIdLst>
  <p:notesMasterIdLst>
    <p:notesMasterId r:id="rId95"/>
  </p:notesMasterIdLst>
  <p:sldIdLst>
    <p:sldId id="299" r:id="rId3"/>
    <p:sldId id="300" r:id="rId4"/>
    <p:sldId id="301" r:id="rId5"/>
    <p:sldId id="302" r:id="rId6"/>
    <p:sldId id="256" r:id="rId7"/>
    <p:sldId id="257" r:id="rId8"/>
    <p:sldId id="258" r:id="rId9"/>
    <p:sldId id="259" r:id="rId10"/>
    <p:sldId id="348" r:id="rId11"/>
    <p:sldId id="349" r:id="rId12"/>
    <p:sldId id="351" r:id="rId13"/>
    <p:sldId id="352" r:id="rId14"/>
    <p:sldId id="353" r:id="rId15"/>
    <p:sldId id="354" r:id="rId16"/>
    <p:sldId id="355" r:id="rId17"/>
    <p:sldId id="370" r:id="rId18"/>
    <p:sldId id="356" r:id="rId19"/>
    <p:sldId id="357" r:id="rId20"/>
    <p:sldId id="371" r:id="rId21"/>
    <p:sldId id="372" r:id="rId22"/>
    <p:sldId id="359" r:id="rId23"/>
    <p:sldId id="360" r:id="rId24"/>
    <p:sldId id="373" r:id="rId25"/>
    <p:sldId id="361" r:id="rId26"/>
    <p:sldId id="362" r:id="rId27"/>
    <p:sldId id="367" r:id="rId28"/>
    <p:sldId id="273" r:id="rId29"/>
    <p:sldId id="274" r:id="rId30"/>
    <p:sldId id="275" r:id="rId31"/>
    <p:sldId id="298" r:id="rId32"/>
    <p:sldId id="276" r:id="rId33"/>
    <p:sldId id="278" r:id="rId34"/>
    <p:sldId id="279" r:id="rId35"/>
    <p:sldId id="280" r:id="rId36"/>
    <p:sldId id="282" r:id="rId37"/>
    <p:sldId id="284" r:id="rId38"/>
    <p:sldId id="285" r:id="rId39"/>
    <p:sldId id="286" r:id="rId40"/>
    <p:sldId id="288" r:id="rId41"/>
    <p:sldId id="289" r:id="rId42"/>
    <p:sldId id="290" r:id="rId43"/>
    <p:sldId id="291" r:id="rId44"/>
    <p:sldId id="292" r:id="rId45"/>
    <p:sldId id="293" r:id="rId46"/>
    <p:sldId id="374" r:id="rId47"/>
    <p:sldId id="294" r:id="rId48"/>
    <p:sldId id="295" r:id="rId49"/>
    <p:sldId id="297" r:id="rId50"/>
    <p:sldId id="363" r:id="rId51"/>
    <p:sldId id="375" r:id="rId52"/>
    <p:sldId id="376" r:id="rId53"/>
    <p:sldId id="366" r:id="rId54"/>
    <p:sldId id="377" r:id="rId55"/>
    <p:sldId id="368" r:id="rId56"/>
    <p:sldId id="303" r:id="rId57"/>
    <p:sldId id="304" r:id="rId58"/>
    <p:sldId id="305" r:id="rId59"/>
    <p:sldId id="306" r:id="rId60"/>
    <p:sldId id="379" r:id="rId61"/>
    <p:sldId id="378" r:id="rId62"/>
    <p:sldId id="307" r:id="rId63"/>
    <p:sldId id="310"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9" r:id="rId79"/>
    <p:sldId id="330" r:id="rId80"/>
    <p:sldId id="331" r:id="rId81"/>
    <p:sldId id="332" r:id="rId82"/>
    <p:sldId id="333" r:id="rId83"/>
    <p:sldId id="334" r:id="rId84"/>
    <p:sldId id="335" r:id="rId85"/>
    <p:sldId id="336" r:id="rId86"/>
    <p:sldId id="337" r:id="rId87"/>
    <p:sldId id="338" r:id="rId88"/>
    <p:sldId id="340" r:id="rId89"/>
    <p:sldId id="341" r:id="rId90"/>
    <p:sldId id="342" r:id="rId91"/>
    <p:sldId id="343" r:id="rId92"/>
    <p:sldId id="345" r:id="rId93"/>
    <p:sldId id="346" r:id="rId94"/>
  </p:sldIdLst>
  <p:sldSz cx="13004800" cy="9753600"/>
  <p:notesSz cx="6858000" cy="9144000"/>
  <p:defaultTextStyle>
    <a:defPPr marL="0" marR="0" indent="0" algn="l" defTabSz="914354"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589"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176"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765"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354"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2941"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53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119"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706"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1" autoAdjust="0"/>
    <p:restoredTop sz="94660"/>
  </p:normalViewPr>
  <p:slideViewPr>
    <p:cSldViewPr>
      <p:cViewPr>
        <p:scale>
          <a:sx n="50" d="100"/>
          <a:sy n="50" d="100"/>
        </p:scale>
        <p:origin x="-1080" y="-126"/>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176" latinLnBrk="0">
      <a:lnSpc>
        <a:spcPct val="117999"/>
      </a:lnSpc>
      <a:defRPr sz="2100">
        <a:latin typeface="Helvetica Neue"/>
        <a:ea typeface="Helvetica Neue"/>
        <a:cs typeface="Helvetica Neue"/>
        <a:sym typeface="Helvetica Neue"/>
      </a:defRPr>
    </a:lvl1pPr>
    <a:lvl2pPr indent="228589" defTabSz="457176" latinLnBrk="0">
      <a:lnSpc>
        <a:spcPct val="117999"/>
      </a:lnSpc>
      <a:defRPr sz="2100">
        <a:latin typeface="Helvetica Neue"/>
        <a:ea typeface="Helvetica Neue"/>
        <a:cs typeface="Helvetica Neue"/>
        <a:sym typeface="Helvetica Neue"/>
      </a:defRPr>
    </a:lvl2pPr>
    <a:lvl3pPr indent="457176" defTabSz="457176" latinLnBrk="0">
      <a:lnSpc>
        <a:spcPct val="117999"/>
      </a:lnSpc>
      <a:defRPr sz="2100">
        <a:latin typeface="Helvetica Neue"/>
        <a:ea typeface="Helvetica Neue"/>
        <a:cs typeface="Helvetica Neue"/>
        <a:sym typeface="Helvetica Neue"/>
      </a:defRPr>
    </a:lvl3pPr>
    <a:lvl4pPr indent="685765" defTabSz="457176" latinLnBrk="0">
      <a:lnSpc>
        <a:spcPct val="117999"/>
      </a:lnSpc>
      <a:defRPr sz="2100">
        <a:latin typeface="Helvetica Neue"/>
        <a:ea typeface="Helvetica Neue"/>
        <a:cs typeface="Helvetica Neue"/>
        <a:sym typeface="Helvetica Neue"/>
      </a:defRPr>
    </a:lvl4pPr>
    <a:lvl5pPr indent="914354" defTabSz="457176" latinLnBrk="0">
      <a:lnSpc>
        <a:spcPct val="117999"/>
      </a:lnSpc>
      <a:defRPr sz="2100">
        <a:latin typeface="Helvetica Neue"/>
        <a:ea typeface="Helvetica Neue"/>
        <a:cs typeface="Helvetica Neue"/>
        <a:sym typeface="Helvetica Neue"/>
      </a:defRPr>
    </a:lvl5pPr>
    <a:lvl6pPr indent="1142941" defTabSz="457176" latinLnBrk="0">
      <a:lnSpc>
        <a:spcPct val="117999"/>
      </a:lnSpc>
      <a:defRPr sz="2100">
        <a:latin typeface="Helvetica Neue"/>
        <a:ea typeface="Helvetica Neue"/>
        <a:cs typeface="Helvetica Neue"/>
        <a:sym typeface="Helvetica Neue"/>
      </a:defRPr>
    </a:lvl6pPr>
    <a:lvl7pPr indent="1371530" defTabSz="457176" latinLnBrk="0">
      <a:lnSpc>
        <a:spcPct val="117999"/>
      </a:lnSpc>
      <a:defRPr sz="2100">
        <a:latin typeface="Helvetica Neue"/>
        <a:ea typeface="Helvetica Neue"/>
        <a:cs typeface="Helvetica Neue"/>
        <a:sym typeface="Helvetica Neue"/>
      </a:defRPr>
    </a:lvl7pPr>
    <a:lvl8pPr indent="1600119" defTabSz="457176" latinLnBrk="0">
      <a:lnSpc>
        <a:spcPct val="117999"/>
      </a:lnSpc>
      <a:defRPr sz="2100">
        <a:latin typeface="Helvetica Neue"/>
        <a:ea typeface="Helvetica Neue"/>
        <a:cs typeface="Helvetica Neue"/>
        <a:sym typeface="Helvetica Neue"/>
      </a:defRPr>
    </a:lvl8pPr>
    <a:lvl9pPr indent="1828706" defTabSz="457176" latinLnBrk="0">
      <a:lnSpc>
        <a:spcPct val="117999"/>
      </a:lnSpc>
      <a:defRPr sz="21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9" name="Rectangle 18"/>
          <p:cNvSpPr>
            <a:spLocks noChangeArrowheads="1"/>
          </p:cNvSpPr>
          <p:nvPr/>
        </p:nvSpPr>
        <p:spPr bwMode="white">
          <a:xfrm>
            <a:off x="12788053" y="4335"/>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8" name="Rectangle 17"/>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6" name="Rectangle 15"/>
          <p:cNvSpPr>
            <a:spLocks noChangeArrowheads="1"/>
          </p:cNvSpPr>
          <p:nvPr/>
        </p:nvSpPr>
        <p:spPr bwMode="white">
          <a:xfrm>
            <a:off x="0" y="0"/>
            <a:ext cx="13004800" cy="35763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2" name="Rectangle 11"/>
          <p:cNvSpPr>
            <a:spLocks noChangeArrowheads="1"/>
          </p:cNvSpPr>
          <p:nvPr/>
        </p:nvSpPr>
        <p:spPr bwMode="auto">
          <a:xfrm>
            <a:off x="208078" y="9090358"/>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9" name="Subtitle 8"/>
          <p:cNvSpPr>
            <a:spLocks noGrp="1"/>
          </p:cNvSpPr>
          <p:nvPr>
            <p:ph type="subTitle" idx="1"/>
          </p:nvPr>
        </p:nvSpPr>
        <p:spPr>
          <a:xfrm>
            <a:off x="1950720" y="4009813"/>
            <a:ext cx="9103360" cy="2492587"/>
          </a:xfrm>
        </p:spPr>
        <p:txBody>
          <a:bodyPr/>
          <a:lstStyle>
            <a:lvl1pPr marL="0" indent="0" algn="ctr">
              <a:buNone/>
              <a:defRPr sz="2300" b="1" cap="all" spc="356" baseline="0">
                <a:solidFill>
                  <a:schemeClr val="tx2"/>
                </a:solidFill>
              </a:defRPr>
            </a:lvl1pPr>
            <a:lvl2pPr marL="650197" indent="0" algn="ctr">
              <a:buNone/>
            </a:lvl2pPr>
            <a:lvl3pPr marL="1300393" indent="0" algn="ctr">
              <a:buNone/>
            </a:lvl3pPr>
            <a:lvl4pPr marL="1950590" indent="0" algn="ctr">
              <a:buNone/>
            </a:lvl4pPr>
            <a:lvl5pPr marL="2600786" indent="0" algn="ctr">
              <a:buNone/>
            </a:lvl5pPr>
            <a:lvl6pPr marL="3250983" indent="0" algn="ctr">
              <a:buNone/>
            </a:lvl6pPr>
            <a:lvl7pPr marL="3901180" indent="0" algn="ctr">
              <a:buNone/>
            </a:lvl7pPr>
            <a:lvl8pPr marL="4551376" indent="0" algn="ctr">
              <a:buNone/>
            </a:lvl8pPr>
            <a:lvl9pPr marL="5201573"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21D778-B565-4D7E-94D7-64010A445B68}" type="datetimeFigureOut">
              <a:rPr lang="en-US" smtClean="0"/>
              <a:pPr/>
              <a:t>04/05/17</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221083" y="3441937"/>
            <a:ext cx="12562637"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30039" tIns="65020" rIns="130039" bIns="65020" anchor="ctr" compatLnSpc="1"/>
          <a:lstStyle/>
          <a:p>
            <a:endParaRPr kumimoji="0" lang="en-US"/>
          </a:p>
        </p:txBody>
      </p:sp>
      <p:sp>
        <p:nvSpPr>
          <p:cNvPr id="10" name="Rectangle 9"/>
          <p:cNvSpPr>
            <a:spLocks noChangeArrowheads="1"/>
          </p:cNvSpPr>
          <p:nvPr/>
        </p:nvSpPr>
        <p:spPr bwMode="auto">
          <a:xfrm>
            <a:off x="216748" y="216748"/>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39" tIns="65020" rIns="130039" bIns="65020" anchor="ctr" compatLnSpc="1"/>
          <a:lstStyle/>
          <a:p>
            <a:endParaRPr kumimoji="0" lang="en-US" dirty="0"/>
          </a:p>
        </p:txBody>
      </p:sp>
      <p:sp>
        <p:nvSpPr>
          <p:cNvPr id="13" name="Oval 12"/>
          <p:cNvSpPr/>
          <p:nvPr/>
        </p:nvSpPr>
        <p:spPr>
          <a:xfrm>
            <a:off x="6068908" y="3008445"/>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14" name="Oval 13"/>
          <p:cNvSpPr/>
          <p:nvPr/>
        </p:nvSpPr>
        <p:spPr>
          <a:xfrm>
            <a:off x="6203291" y="3142828"/>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29" name="Slide Number Placeholder 28"/>
          <p:cNvSpPr>
            <a:spLocks noGrp="1"/>
          </p:cNvSpPr>
          <p:nvPr>
            <p:ph type="sldNum" sz="quarter" idx="12"/>
          </p:nvPr>
        </p:nvSpPr>
        <p:spPr>
          <a:xfrm>
            <a:off x="6177280" y="3128107"/>
            <a:ext cx="650240" cy="627662"/>
          </a:xfrm>
        </p:spPr>
        <p:txBody>
          <a:bodyPr/>
          <a:lstStyle>
            <a:lvl1pPr>
              <a:defRPr>
                <a:solidFill>
                  <a:schemeClr val="accent3">
                    <a:shade val="75000"/>
                  </a:schemeClr>
                </a:solidFill>
              </a:defRPr>
            </a:lvl1pPr>
          </a:lstStyle>
          <a:p>
            <a:fld id="{86CB4B4D-7CA3-9044-876B-883B54F8677D}" type="slidenum">
              <a:rPr lang="en-US" smtClean="0"/>
              <a:pPr/>
              <a:t>‹#›</a:t>
            </a:fld>
            <a:endParaRPr lang="en-US"/>
          </a:p>
        </p:txBody>
      </p:sp>
      <p:sp>
        <p:nvSpPr>
          <p:cNvPr id="8" name="Title 7"/>
          <p:cNvSpPr>
            <a:spLocks noGrp="1"/>
          </p:cNvSpPr>
          <p:nvPr>
            <p:ph type="ctrTitle"/>
          </p:nvPr>
        </p:nvSpPr>
        <p:spPr>
          <a:xfrm>
            <a:off x="975360" y="541866"/>
            <a:ext cx="11054080" cy="2492587"/>
          </a:xfrm>
        </p:spPr>
        <p:txBody>
          <a:bodyPr anchor="b"/>
          <a:lstStyle>
            <a:lvl1pPr>
              <a:defRPr sz="60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04/05/17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8" name="Rectangle 7"/>
          <p:cNvSpPr>
            <a:spLocks noChangeArrowheads="1"/>
          </p:cNvSpPr>
          <p:nvPr/>
        </p:nvSpPr>
        <p:spPr bwMode="white">
          <a:xfrm>
            <a:off x="9970347" y="0"/>
            <a:ext cx="3034453"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9" name="Rectangle 8"/>
          <p:cNvSpPr>
            <a:spLocks noChangeArrowheads="1"/>
          </p:cNvSpPr>
          <p:nvPr/>
        </p:nvSpPr>
        <p:spPr bwMode="white">
          <a:xfrm>
            <a:off x="0" y="0"/>
            <a:ext cx="13004800" cy="22108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0" name="Rectangle 9"/>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1" name="Rectangle 10"/>
          <p:cNvSpPr>
            <a:spLocks noChangeArrowheads="1"/>
          </p:cNvSpPr>
          <p:nvPr/>
        </p:nvSpPr>
        <p:spPr bwMode="auto">
          <a:xfrm>
            <a:off x="208078" y="9090358"/>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2" name="Rectangle 11"/>
          <p:cNvSpPr>
            <a:spLocks noChangeArrowheads="1"/>
          </p:cNvSpPr>
          <p:nvPr/>
        </p:nvSpPr>
        <p:spPr bwMode="auto">
          <a:xfrm>
            <a:off x="216748" y="221083"/>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39" tIns="65020" rIns="130039" bIns="65020" anchor="ctr" compatLnSpc="1"/>
          <a:lstStyle/>
          <a:p>
            <a:endParaRPr kumimoji="0" lang="en-US" dirty="0"/>
          </a:p>
        </p:txBody>
      </p:sp>
      <p:sp>
        <p:nvSpPr>
          <p:cNvPr id="13" name="Straight Connector 12"/>
          <p:cNvSpPr>
            <a:spLocks noChangeShapeType="1"/>
          </p:cNvSpPr>
          <p:nvPr/>
        </p:nvSpPr>
        <p:spPr bwMode="auto">
          <a:xfrm rot="5400000">
            <a:off x="5719945" y="4662221"/>
            <a:ext cx="8882278"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30039" tIns="65020" rIns="130039" bIns="65020" anchor="ctr" compatLnSpc="1"/>
          <a:lstStyle/>
          <a:p>
            <a:endParaRPr kumimoji="0" lang="en-US"/>
          </a:p>
        </p:txBody>
      </p:sp>
      <p:sp>
        <p:nvSpPr>
          <p:cNvPr id="14" name="Oval 13"/>
          <p:cNvSpPr/>
          <p:nvPr/>
        </p:nvSpPr>
        <p:spPr>
          <a:xfrm>
            <a:off x="9727590" y="4161085"/>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15" name="Oval 14"/>
          <p:cNvSpPr/>
          <p:nvPr/>
        </p:nvSpPr>
        <p:spPr>
          <a:xfrm>
            <a:off x="9861973" y="4295468"/>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6" name="Slide Number Placeholder 5"/>
          <p:cNvSpPr>
            <a:spLocks noGrp="1"/>
          </p:cNvSpPr>
          <p:nvPr>
            <p:ph type="sldNum" sz="quarter" idx="12"/>
          </p:nvPr>
        </p:nvSpPr>
        <p:spPr>
          <a:xfrm>
            <a:off x="9835964" y="4280750"/>
            <a:ext cx="650240" cy="627662"/>
          </a:xfrm>
        </p:spPr>
        <p:txBody>
          <a:bodyPr/>
          <a:lstStyle/>
          <a:p>
            <a:fld id="{86CB4B4D-7CA3-9044-876B-883B54F8677D}" type="slidenum">
              <a:rPr lang="en-US" smtClean="0"/>
              <a:pPr/>
              <a:t>‹#›</a:t>
            </a:fld>
            <a:endParaRPr lang="en-US"/>
          </a:p>
        </p:txBody>
      </p:sp>
      <p:sp>
        <p:nvSpPr>
          <p:cNvPr id="3" name="Vertical Text Placeholder 2"/>
          <p:cNvSpPr>
            <a:spLocks noGrp="1"/>
          </p:cNvSpPr>
          <p:nvPr>
            <p:ph type="body" orient="vert" idx="1"/>
          </p:nvPr>
        </p:nvSpPr>
        <p:spPr>
          <a:xfrm>
            <a:off x="433493" y="433493"/>
            <a:ext cx="9320107" cy="827927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04/05/17</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10512215" y="433497"/>
            <a:ext cx="2059093" cy="8322169"/>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9" name="Rectangle 18"/>
          <p:cNvSpPr>
            <a:spLocks noChangeArrowheads="1"/>
          </p:cNvSpPr>
          <p:nvPr/>
        </p:nvSpPr>
        <p:spPr bwMode="white">
          <a:xfrm>
            <a:off x="12788053" y="4335"/>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8" name="Rectangle 17"/>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6" name="Rectangle 15"/>
          <p:cNvSpPr>
            <a:spLocks noChangeArrowheads="1"/>
          </p:cNvSpPr>
          <p:nvPr/>
        </p:nvSpPr>
        <p:spPr bwMode="white">
          <a:xfrm>
            <a:off x="0" y="0"/>
            <a:ext cx="13004800" cy="35763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2" name="Rectangle 11"/>
          <p:cNvSpPr>
            <a:spLocks noChangeArrowheads="1"/>
          </p:cNvSpPr>
          <p:nvPr/>
        </p:nvSpPr>
        <p:spPr bwMode="auto">
          <a:xfrm>
            <a:off x="208077" y="9090356"/>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9" name="Subtitle 8"/>
          <p:cNvSpPr>
            <a:spLocks noGrp="1"/>
          </p:cNvSpPr>
          <p:nvPr>
            <p:ph type="subTitle" idx="1"/>
          </p:nvPr>
        </p:nvSpPr>
        <p:spPr>
          <a:xfrm>
            <a:off x="1950720" y="4009813"/>
            <a:ext cx="9103360" cy="2492587"/>
          </a:xfrm>
        </p:spPr>
        <p:txBody>
          <a:bodyPr/>
          <a:lstStyle>
            <a:lvl1pPr marL="0" indent="0" algn="ctr">
              <a:buNone/>
              <a:defRPr sz="2300" b="1" cap="all" spc="356" baseline="0">
                <a:solidFill>
                  <a:schemeClr val="tx2"/>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21D778-B565-4D7E-94D7-64010A445B68}" type="datetimeFigureOut">
              <a:rPr lang="en-US" smtClean="0"/>
              <a:pPr/>
              <a:t>04/05/17</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221082" y="3441937"/>
            <a:ext cx="12562637"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10" name="Rectangle 9"/>
          <p:cNvSpPr>
            <a:spLocks noChangeArrowheads="1"/>
          </p:cNvSpPr>
          <p:nvPr/>
        </p:nvSpPr>
        <p:spPr bwMode="auto">
          <a:xfrm>
            <a:off x="216747" y="216747"/>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13" name="Oval 12"/>
          <p:cNvSpPr/>
          <p:nvPr/>
        </p:nvSpPr>
        <p:spPr>
          <a:xfrm>
            <a:off x="6068907" y="3008444"/>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4" name="Oval 13"/>
          <p:cNvSpPr/>
          <p:nvPr/>
        </p:nvSpPr>
        <p:spPr>
          <a:xfrm>
            <a:off x="6203290" y="3142827"/>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9" name="Slide Number Placeholder 28"/>
          <p:cNvSpPr>
            <a:spLocks noGrp="1"/>
          </p:cNvSpPr>
          <p:nvPr>
            <p:ph type="sldNum" sz="quarter" idx="12"/>
          </p:nvPr>
        </p:nvSpPr>
        <p:spPr>
          <a:xfrm>
            <a:off x="6177280" y="3128107"/>
            <a:ext cx="650240" cy="627662"/>
          </a:xfrm>
        </p:spPr>
        <p:txBody>
          <a:bodyPr/>
          <a:lstStyle>
            <a:lvl1pPr>
              <a:defRPr>
                <a:solidFill>
                  <a:schemeClr val="accent3">
                    <a:shade val="75000"/>
                  </a:schemeClr>
                </a:solidFill>
              </a:defRPr>
            </a:lvl1pPr>
          </a:lstStyle>
          <a:p>
            <a:fld id="{86CB4B4D-7CA3-9044-876B-883B54F8677D}" type="slidenum">
              <a:rPr lang="en-US" smtClean="0"/>
              <a:pPr/>
              <a:t>‹#›</a:t>
            </a:fld>
            <a:endParaRPr lang="en-US"/>
          </a:p>
        </p:txBody>
      </p:sp>
      <p:sp>
        <p:nvSpPr>
          <p:cNvPr id="8" name="Title 7"/>
          <p:cNvSpPr>
            <a:spLocks noGrp="1"/>
          </p:cNvSpPr>
          <p:nvPr>
            <p:ph type="ctrTitle"/>
          </p:nvPr>
        </p:nvSpPr>
        <p:spPr>
          <a:xfrm>
            <a:off x="975360" y="541866"/>
            <a:ext cx="11054080" cy="2492587"/>
          </a:xfrm>
        </p:spPr>
        <p:txBody>
          <a:bodyPr anchor="b"/>
          <a:lstStyle>
            <a:lvl1pPr>
              <a:defRPr sz="60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EBC32B47-0E67-42BF-B7C3-E60EEB78AC59}" type="datetimeFigureOut">
              <a:rPr lang="en-US" smtClean="0"/>
              <a:pPr>
                <a:defRPr/>
              </a:pPr>
              <a:t>04/05/17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6203290" y="1459730"/>
            <a:ext cx="650240" cy="627662"/>
          </a:xfrm>
        </p:spPr>
        <p:txBody>
          <a:bodyPr/>
          <a:lstStyle/>
          <a:p>
            <a:pPr>
              <a:defRPr/>
            </a:pPr>
            <a:fld id="{B3C0E434-D00B-439A-81A6-16F8B4ACEFA1}" type="slidenum">
              <a:rPr lang="en-US" smtClean="0"/>
              <a:pPr>
                <a:defRPr/>
              </a:pPr>
              <a:t>‹#›</a:t>
            </a:fld>
            <a:endParaRPr lang="en-US"/>
          </a:p>
        </p:txBody>
      </p:sp>
      <p:sp>
        <p:nvSpPr>
          <p:cNvPr id="8" name="Content Placeholder 7"/>
          <p:cNvSpPr>
            <a:spLocks noGrp="1"/>
          </p:cNvSpPr>
          <p:nvPr>
            <p:ph sz="quarter" idx="1"/>
          </p:nvPr>
        </p:nvSpPr>
        <p:spPr>
          <a:xfrm>
            <a:off x="429158" y="2171802"/>
            <a:ext cx="12094464" cy="650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5" name="Rectangle 14"/>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6" name="Rectangle 15"/>
          <p:cNvSpPr>
            <a:spLocks noChangeArrowheads="1"/>
          </p:cNvSpPr>
          <p:nvPr/>
        </p:nvSpPr>
        <p:spPr bwMode="white">
          <a:xfrm>
            <a:off x="0" y="0"/>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8" name="Rectangle 17"/>
          <p:cNvSpPr>
            <a:spLocks noChangeArrowheads="1"/>
          </p:cNvSpPr>
          <p:nvPr/>
        </p:nvSpPr>
        <p:spPr bwMode="white">
          <a:xfrm>
            <a:off x="12788053" y="27093"/>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9" name="Rectangle 18"/>
          <p:cNvSpPr>
            <a:spLocks noChangeArrowheads="1"/>
          </p:cNvSpPr>
          <p:nvPr/>
        </p:nvSpPr>
        <p:spPr bwMode="white">
          <a:xfrm>
            <a:off x="216747" y="3251200"/>
            <a:ext cx="12562637" cy="4334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2" name="Rectangle 11"/>
          <p:cNvSpPr>
            <a:spLocks noChangeArrowheads="1"/>
          </p:cNvSpPr>
          <p:nvPr/>
        </p:nvSpPr>
        <p:spPr bwMode="auto">
          <a:xfrm>
            <a:off x="221082" y="202456"/>
            <a:ext cx="12562637" cy="3043123"/>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3" name="Text Placeholder 2"/>
          <p:cNvSpPr>
            <a:spLocks noGrp="1"/>
          </p:cNvSpPr>
          <p:nvPr>
            <p:ph type="body" idx="1"/>
          </p:nvPr>
        </p:nvSpPr>
        <p:spPr>
          <a:xfrm>
            <a:off x="1946206" y="3901441"/>
            <a:ext cx="9216247" cy="2379698"/>
          </a:xfrm>
        </p:spPr>
        <p:txBody>
          <a:bodyPr anchor="t"/>
          <a:lstStyle>
            <a:lvl1pPr marL="0" indent="0" algn="ctr">
              <a:buNone/>
              <a:defRPr sz="2300" b="1" cap="all" spc="356" baseline="0">
                <a:solidFill>
                  <a:schemeClr val="tx2"/>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208077" y="9090356"/>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4" name="Rectangle 13"/>
          <p:cNvSpPr>
            <a:spLocks noChangeArrowheads="1"/>
          </p:cNvSpPr>
          <p:nvPr/>
        </p:nvSpPr>
        <p:spPr bwMode="auto">
          <a:xfrm>
            <a:off x="216747" y="216747"/>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04/05/17</a:t>
            </a:fld>
            <a:endParaRPr lang="en-US"/>
          </a:p>
        </p:txBody>
      </p:sp>
      <p:sp>
        <p:nvSpPr>
          <p:cNvPr id="8" name="Straight Connector 7"/>
          <p:cNvSpPr>
            <a:spLocks noChangeShapeType="1"/>
          </p:cNvSpPr>
          <p:nvPr/>
        </p:nvSpPr>
        <p:spPr bwMode="auto">
          <a:xfrm>
            <a:off x="216747" y="3467947"/>
            <a:ext cx="12562637"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10" name="Oval 9"/>
          <p:cNvSpPr/>
          <p:nvPr/>
        </p:nvSpPr>
        <p:spPr>
          <a:xfrm>
            <a:off x="6068907" y="3008444"/>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1" name="Oval 10"/>
          <p:cNvSpPr/>
          <p:nvPr/>
        </p:nvSpPr>
        <p:spPr>
          <a:xfrm>
            <a:off x="6203290" y="3142827"/>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6" name="Slide Number Placeholder 5"/>
          <p:cNvSpPr>
            <a:spLocks noGrp="1"/>
          </p:cNvSpPr>
          <p:nvPr>
            <p:ph type="sldNum" sz="quarter" idx="12"/>
          </p:nvPr>
        </p:nvSpPr>
        <p:spPr>
          <a:xfrm>
            <a:off x="6177280" y="3128107"/>
            <a:ext cx="650240" cy="627662"/>
          </a:xfrm>
        </p:spPr>
        <p:txBody>
          <a:bodyPr/>
          <a:lstStyle>
            <a:lvl1pPr>
              <a:defRPr>
                <a:solidFill>
                  <a:schemeClr val="accent3">
                    <a:shade val="75000"/>
                  </a:schemeClr>
                </a:solidFill>
              </a:defRPr>
            </a:lvl1pPr>
          </a:lstStyle>
          <a:p>
            <a:fld id="{86CB4B4D-7CA3-9044-876B-883B54F8677D}" type="slidenum">
              <a:rPr lang="en-US" smtClean="0"/>
              <a:pPr/>
              <a:t>‹#›</a:t>
            </a:fld>
            <a:endParaRPr lang="en-US"/>
          </a:p>
        </p:txBody>
      </p:sp>
      <p:sp>
        <p:nvSpPr>
          <p:cNvPr id="2" name="Title 1"/>
          <p:cNvSpPr>
            <a:spLocks noGrp="1"/>
          </p:cNvSpPr>
          <p:nvPr>
            <p:ph type="title"/>
          </p:nvPr>
        </p:nvSpPr>
        <p:spPr>
          <a:xfrm>
            <a:off x="1027290" y="758613"/>
            <a:ext cx="11054080" cy="2167467"/>
          </a:xfrm>
        </p:spPr>
        <p:txBody>
          <a:bodyPr anchor="b"/>
          <a:lstStyle>
            <a:lvl1pPr algn="ctr">
              <a:buNone/>
              <a:defRPr sz="60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9159" y="325120"/>
            <a:ext cx="12137813" cy="1079398"/>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8236374" y="9116365"/>
            <a:ext cx="4330598" cy="520192"/>
          </a:xfrm>
        </p:spPr>
        <p:txBody>
          <a:bodyPr/>
          <a:lstStyle/>
          <a:p>
            <a:fld id="{9D21D778-B565-4D7E-94D7-64010A445B68}" type="datetimeFigureOut">
              <a:rPr lang="en-US" smtClean="0"/>
              <a:pPr/>
              <a:t>04/05/17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sp>
        <p:nvSpPr>
          <p:cNvPr id="8" name="Straight Connector 7"/>
          <p:cNvSpPr>
            <a:spLocks noChangeShapeType="1"/>
          </p:cNvSpPr>
          <p:nvPr/>
        </p:nvSpPr>
        <p:spPr bwMode="auto">
          <a:xfrm flipV="1">
            <a:off x="6489714" y="2240928"/>
            <a:ext cx="12688" cy="6854481"/>
          </a:xfrm>
          <a:prstGeom prst="line">
            <a:avLst/>
          </a:prstGeom>
          <a:noFill/>
          <a:ln w="9525" cap="flat" cmpd="sng" algn="ctr">
            <a:solidFill>
              <a:schemeClr val="tx2"/>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10" name="Content Placeholder 9"/>
          <p:cNvSpPr>
            <a:spLocks noGrp="1"/>
          </p:cNvSpPr>
          <p:nvPr>
            <p:ph sz="half" idx="1"/>
          </p:nvPr>
        </p:nvSpPr>
        <p:spPr>
          <a:xfrm>
            <a:off x="429158" y="1950720"/>
            <a:ext cx="5743787" cy="6658458"/>
          </a:xfrm>
        </p:spPr>
        <p:txBody>
          <a:bodyPr/>
          <a:lstStyle>
            <a:lvl1pPr>
              <a:defRPr sz="36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827520" y="1950720"/>
            <a:ext cx="5743787" cy="6658458"/>
          </a:xfrm>
        </p:spPr>
        <p:txBody>
          <a:bodyPr/>
          <a:lstStyle>
            <a:lvl1pPr>
              <a:defRPr sz="36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502400" y="3129280"/>
            <a:ext cx="0" cy="5956198"/>
          </a:xfrm>
          <a:prstGeom prst="line">
            <a:avLst/>
          </a:prstGeom>
          <a:noFill/>
          <a:ln w="9525" cap="flat" cmpd="sng" algn="ctr">
            <a:solidFill>
              <a:schemeClr val="tx2"/>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20" name="Rectangle 19"/>
          <p:cNvSpPr>
            <a:spLocks noChangeArrowheads="1"/>
          </p:cNvSpPr>
          <p:nvPr/>
        </p:nvSpPr>
        <p:spPr bwMode="white">
          <a:xfrm>
            <a:off x="0" y="0"/>
            <a:ext cx="13004800" cy="20590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9" name="Rectangle 18"/>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21" name="Rectangle 20"/>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22" name="Rectangle 21"/>
          <p:cNvSpPr>
            <a:spLocks noChangeArrowheads="1"/>
          </p:cNvSpPr>
          <p:nvPr/>
        </p:nvSpPr>
        <p:spPr bwMode="white">
          <a:xfrm>
            <a:off x="12788053"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1" name="Rectangle 10"/>
          <p:cNvSpPr/>
          <p:nvPr/>
        </p:nvSpPr>
        <p:spPr>
          <a:xfrm>
            <a:off x="216747" y="1950720"/>
            <a:ext cx="12562637" cy="130048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3" name="Rectangle 12"/>
          <p:cNvSpPr>
            <a:spLocks noChangeArrowheads="1"/>
          </p:cNvSpPr>
          <p:nvPr/>
        </p:nvSpPr>
        <p:spPr bwMode="auto">
          <a:xfrm>
            <a:off x="207535" y="9090355"/>
            <a:ext cx="12562637" cy="4421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3" name="Text Placeholder 2"/>
          <p:cNvSpPr>
            <a:spLocks noGrp="1"/>
          </p:cNvSpPr>
          <p:nvPr>
            <p:ph type="body" idx="1"/>
          </p:nvPr>
        </p:nvSpPr>
        <p:spPr>
          <a:xfrm>
            <a:off x="429158" y="2167467"/>
            <a:ext cx="5746045" cy="1042452"/>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3100" b="1" dirty="0" smtClean="0">
                <a:solidFill>
                  <a:srgbClr val="FFFFFF"/>
                </a:solidFill>
              </a:defRPr>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814337" y="2167467"/>
            <a:ext cx="5748302" cy="1040384"/>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3100" b="1"/>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21D778-B565-4D7E-94D7-64010A445B68}" type="datetimeFigureOut">
              <a:rPr lang="en-US" smtClean="0"/>
              <a:pPr/>
              <a:t>04/05/17</a:t>
            </a:fld>
            <a:endParaRPr lang="en-US"/>
          </a:p>
        </p:txBody>
      </p:sp>
      <p:sp>
        <p:nvSpPr>
          <p:cNvPr id="8" name="Footer Placeholder 7"/>
          <p:cNvSpPr>
            <a:spLocks noGrp="1"/>
          </p:cNvSpPr>
          <p:nvPr>
            <p:ph type="ftr" sz="quarter" idx="11"/>
          </p:nvPr>
        </p:nvSpPr>
        <p:spPr>
          <a:xfrm>
            <a:off x="433493" y="9116365"/>
            <a:ext cx="5093547" cy="520192"/>
          </a:xfrm>
        </p:spPr>
        <p:txBody>
          <a:bodyPr/>
          <a:lstStyle/>
          <a:p>
            <a:endParaRPr kumimoji="0" lang="en-US"/>
          </a:p>
        </p:txBody>
      </p:sp>
      <p:sp>
        <p:nvSpPr>
          <p:cNvPr id="15" name="Straight Connector 14"/>
          <p:cNvSpPr>
            <a:spLocks noChangeShapeType="1"/>
          </p:cNvSpPr>
          <p:nvPr/>
        </p:nvSpPr>
        <p:spPr bwMode="auto">
          <a:xfrm>
            <a:off x="216747" y="1820672"/>
            <a:ext cx="12562637"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18" name="Rectangle 17"/>
          <p:cNvSpPr>
            <a:spLocks noChangeArrowheads="1"/>
          </p:cNvSpPr>
          <p:nvPr/>
        </p:nvSpPr>
        <p:spPr bwMode="auto">
          <a:xfrm>
            <a:off x="216747" y="221082"/>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24" name="Content Placeholder 23"/>
          <p:cNvSpPr>
            <a:spLocks noGrp="1"/>
          </p:cNvSpPr>
          <p:nvPr>
            <p:ph sz="quarter" idx="2"/>
          </p:nvPr>
        </p:nvSpPr>
        <p:spPr>
          <a:xfrm>
            <a:off x="429158" y="3514856"/>
            <a:ext cx="5748122" cy="5430619"/>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827520" y="3514856"/>
            <a:ext cx="5743787" cy="543600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6068907" y="1359695"/>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7" name="Oval 26"/>
          <p:cNvSpPr/>
          <p:nvPr/>
        </p:nvSpPr>
        <p:spPr>
          <a:xfrm>
            <a:off x="6203290" y="1494078"/>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9" name="Slide Number Placeholder 8"/>
          <p:cNvSpPr>
            <a:spLocks noGrp="1"/>
          </p:cNvSpPr>
          <p:nvPr>
            <p:ph type="sldNum" sz="quarter" idx="12"/>
          </p:nvPr>
        </p:nvSpPr>
        <p:spPr>
          <a:xfrm>
            <a:off x="6177280" y="1482548"/>
            <a:ext cx="650240" cy="627662"/>
          </a:xfrm>
        </p:spPr>
        <p:txBody>
          <a:bodyPr/>
          <a:lstStyle>
            <a:lvl1pPr algn="ctr">
              <a:defRPr/>
            </a:lvl1pPr>
          </a:lstStyle>
          <a:p>
            <a:fld id="{86CB4B4D-7CA3-9044-876B-883B54F8677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21D778-B565-4D7E-94D7-64010A445B68}" type="datetimeFigureOut">
              <a:rPr lang="en-US" smtClean="0"/>
              <a:pPr/>
              <a:t>04/05/17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6177280" y="1473451"/>
            <a:ext cx="650240" cy="627662"/>
          </a:xfrm>
        </p:spPr>
        <p:txBody>
          <a:bodyPr/>
          <a:lstStyle/>
          <a:p>
            <a:fld id="{86CB4B4D-7CA3-9044-876B-883B54F8677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8" name="Rectangle 7"/>
          <p:cNvSpPr>
            <a:spLocks noChangeArrowheads="1"/>
          </p:cNvSpPr>
          <p:nvPr/>
        </p:nvSpPr>
        <p:spPr bwMode="white">
          <a:xfrm>
            <a:off x="0" y="0"/>
            <a:ext cx="13004800" cy="22108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0" name="Rectangle 9"/>
          <p:cNvSpPr>
            <a:spLocks noChangeArrowheads="1"/>
          </p:cNvSpPr>
          <p:nvPr/>
        </p:nvSpPr>
        <p:spPr bwMode="white">
          <a:xfrm>
            <a:off x="12788053"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9" name="Rectangle 8"/>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5" name="Rectangle 4"/>
          <p:cNvSpPr>
            <a:spLocks noChangeArrowheads="1"/>
          </p:cNvSpPr>
          <p:nvPr/>
        </p:nvSpPr>
        <p:spPr bwMode="auto">
          <a:xfrm>
            <a:off x="208077" y="9090356"/>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6" name="Rectangle 5"/>
          <p:cNvSpPr>
            <a:spLocks noChangeArrowheads="1"/>
          </p:cNvSpPr>
          <p:nvPr/>
        </p:nvSpPr>
        <p:spPr bwMode="auto">
          <a:xfrm>
            <a:off x="216747" y="225416"/>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2" name="Date Placeholder 1"/>
          <p:cNvSpPr>
            <a:spLocks noGrp="1"/>
          </p:cNvSpPr>
          <p:nvPr>
            <p:ph type="dt" sz="half" idx="10"/>
          </p:nvPr>
        </p:nvSpPr>
        <p:spPr/>
        <p:txBody>
          <a:bodyPr/>
          <a:lstStyle/>
          <a:p>
            <a:fld id="{9D21D778-B565-4D7E-94D7-64010A445B68}" type="datetimeFigureOut">
              <a:rPr lang="en-US" smtClean="0"/>
              <a:pPr/>
              <a:t>04/05/17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6068907" y="8994987"/>
            <a:ext cx="866987" cy="627661"/>
          </a:xfrm>
        </p:spPr>
        <p:txBody>
          <a:bodyPr/>
          <a:lstStyle>
            <a:lvl1pPr>
              <a:defRPr>
                <a:solidFill>
                  <a:srgbClr val="FFFFFF"/>
                </a:solidFill>
              </a:defRPr>
            </a:lvl1pPr>
          </a:lstStyle>
          <a:p>
            <a:fld id="{86CB4B4D-7CA3-9044-876B-883B54F8677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16747" y="216747"/>
            <a:ext cx="12562637" cy="43349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5" name="Rectangle 14"/>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8" name="Rectangle 17"/>
          <p:cNvSpPr>
            <a:spLocks noChangeArrowheads="1"/>
          </p:cNvSpPr>
          <p:nvPr/>
        </p:nvSpPr>
        <p:spPr bwMode="white">
          <a:xfrm>
            <a:off x="12788053"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6" name="Rectangle 15"/>
          <p:cNvSpPr>
            <a:spLocks noChangeArrowheads="1"/>
          </p:cNvSpPr>
          <p:nvPr/>
        </p:nvSpPr>
        <p:spPr bwMode="white">
          <a:xfrm>
            <a:off x="0" y="0"/>
            <a:ext cx="13004800" cy="16906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7" name="Rectangle 16"/>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3" name="Rectangle 12"/>
          <p:cNvSpPr/>
          <p:nvPr/>
        </p:nvSpPr>
        <p:spPr>
          <a:xfrm>
            <a:off x="216747" y="866987"/>
            <a:ext cx="3901440" cy="8344747"/>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 name="Title 1"/>
          <p:cNvSpPr>
            <a:spLocks noGrp="1"/>
          </p:cNvSpPr>
          <p:nvPr>
            <p:ph type="title"/>
          </p:nvPr>
        </p:nvSpPr>
        <p:spPr>
          <a:xfrm>
            <a:off x="541867" y="1300480"/>
            <a:ext cx="3359573" cy="1408853"/>
          </a:xfrm>
        </p:spPr>
        <p:txBody>
          <a:bodyPr anchor="b">
            <a:noAutofit/>
          </a:bodyPr>
          <a:lstStyle>
            <a:lvl1pPr algn="l">
              <a:buNone/>
              <a:defRPr sz="31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41867" y="2817708"/>
            <a:ext cx="3359573" cy="5895058"/>
          </a:xfrm>
        </p:spPr>
        <p:txBody>
          <a:bodyPr/>
          <a:lstStyle>
            <a:lvl1pPr marL="0" indent="0">
              <a:spcAft>
                <a:spcPts val="1422"/>
              </a:spcAft>
              <a:buNone/>
              <a:defRPr sz="2300">
                <a:solidFill>
                  <a:srgbClr val="FFFFFF"/>
                </a:solidFill>
              </a:defRPr>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16747" y="216747"/>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9" name="Straight Connector 8"/>
          <p:cNvSpPr>
            <a:spLocks noChangeShapeType="1"/>
          </p:cNvSpPr>
          <p:nvPr/>
        </p:nvSpPr>
        <p:spPr bwMode="auto">
          <a:xfrm>
            <a:off x="216747" y="758613"/>
            <a:ext cx="12562637"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20" name="Content Placeholder 19"/>
          <p:cNvSpPr>
            <a:spLocks noGrp="1"/>
          </p:cNvSpPr>
          <p:nvPr>
            <p:ph sz="quarter" idx="1"/>
          </p:nvPr>
        </p:nvSpPr>
        <p:spPr>
          <a:xfrm>
            <a:off x="4443307" y="975360"/>
            <a:ext cx="8019627" cy="769450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842347" y="325120"/>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1" name="Oval 10"/>
          <p:cNvSpPr/>
          <p:nvPr/>
        </p:nvSpPr>
        <p:spPr>
          <a:xfrm>
            <a:off x="1976730" y="459503"/>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7" name="Slide Number Placeholder 6"/>
          <p:cNvSpPr>
            <a:spLocks noGrp="1"/>
          </p:cNvSpPr>
          <p:nvPr>
            <p:ph type="sldNum" sz="quarter" idx="12"/>
          </p:nvPr>
        </p:nvSpPr>
        <p:spPr>
          <a:xfrm>
            <a:off x="1950720" y="444784"/>
            <a:ext cx="650240" cy="627662"/>
          </a:xfrm>
        </p:spPr>
        <p:txBody>
          <a:bodyPr/>
          <a:lstStyle>
            <a:lvl1pPr>
              <a:defRPr>
                <a:solidFill>
                  <a:schemeClr val="accent3">
                    <a:shade val="75000"/>
                  </a:schemeClr>
                </a:solidFill>
              </a:defRPr>
            </a:lvl1pPr>
          </a:lstStyle>
          <a:p>
            <a:fld id="{86CB4B4D-7CA3-9044-876B-883B54F8677D}" type="slidenum">
              <a:rPr lang="en-US" smtClean="0"/>
              <a:pPr/>
              <a:t>‹#›</a:t>
            </a:fld>
            <a:endParaRPr lang="en-US"/>
          </a:p>
        </p:txBody>
      </p:sp>
      <p:sp>
        <p:nvSpPr>
          <p:cNvPr id="21" name="Rectangle 20"/>
          <p:cNvSpPr>
            <a:spLocks noChangeArrowheads="1"/>
          </p:cNvSpPr>
          <p:nvPr/>
        </p:nvSpPr>
        <p:spPr bwMode="auto">
          <a:xfrm>
            <a:off x="212412" y="9085704"/>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5" name="Date Placeholder 4"/>
          <p:cNvSpPr>
            <a:spLocks noGrp="1"/>
          </p:cNvSpPr>
          <p:nvPr>
            <p:ph type="dt" sz="half" idx="10"/>
          </p:nvPr>
        </p:nvSpPr>
        <p:spPr/>
        <p:txBody>
          <a:bodyPr/>
          <a:lstStyle/>
          <a:p>
            <a:fld id="{9D21D778-B565-4D7E-94D7-64010A445B68}" type="datetimeFigureOut">
              <a:rPr lang="en-US" smtClean="0"/>
              <a:pPr/>
              <a:t>04/05/17</a:t>
            </a:fld>
            <a:endParaRPr lang="en-US"/>
          </a:p>
        </p:txBody>
      </p:sp>
      <p:sp>
        <p:nvSpPr>
          <p:cNvPr id="6" name="Footer Placeholder 5"/>
          <p:cNvSpPr>
            <a:spLocks noGrp="1"/>
          </p:cNvSpPr>
          <p:nvPr>
            <p:ph type="ftr" sz="quarter" idx="11"/>
          </p:nvPr>
        </p:nvSpPr>
        <p:spPr>
          <a:xfrm>
            <a:off x="429158" y="9117650"/>
            <a:ext cx="4811776" cy="520192"/>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EBC32B47-0E67-42BF-B7C3-E60EEB78AC59}" type="datetimeFigureOut">
              <a:rPr lang="en-US" smtClean="0"/>
              <a:pPr>
                <a:defRPr/>
              </a:pPr>
              <a:t>04/05/17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6203290" y="1459731"/>
            <a:ext cx="650240" cy="627662"/>
          </a:xfrm>
        </p:spPr>
        <p:txBody>
          <a:bodyPr/>
          <a:lstStyle/>
          <a:p>
            <a:pPr>
              <a:defRPr/>
            </a:pPr>
            <a:fld id="{B3C0E434-D00B-439A-81A6-16F8B4ACEFA1}" type="slidenum">
              <a:rPr lang="en-US" smtClean="0"/>
              <a:pPr>
                <a:defRPr/>
              </a:pPr>
              <a:t>‹#›</a:t>
            </a:fld>
            <a:endParaRPr lang="en-US"/>
          </a:p>
        </p:txBody>
      </p:sp>
      <p:sp>
        <p:nvSpPr>
          <p:cNvPr id="8" name="Content Placeholder 7"/>
          <p:cNvSpPr>
            <a:spLocks noGrp="1"/>
          </p:cNvSpPr>
          <p:nvPr>
            <p:ph sz="quarter" idx="1"/>
          </p:nvPr>
        </p:nvSpPr>
        <p:spPr>
          <a:xfrm>
            <a:off x="429158" y="2171802"/>
            <a:ext cx="12094464" cy="650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16747" y="758613"/>
            <a:ext cx="12562637"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19" name="Rectangle 18"/>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6" name="Rectangle 15"/>
          <p:cNvSpPr>
            <a:spLocks noChangeArrowheads="1"/>
          </p:cNvSpPr>
          <p:nvPr/>
        </p:nvSpPr>
        <p:spPr bwMode="white">
          <a:xfrm>
            <a:off x="12788053"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7" name="Rectangle 16"/>
          <p:cNvSpPr>
            <a:spLocks noChangeArrowheads="1"/>
          </p:cNvSpPr>
          <p:nvPr/>
        </p:nvSpPr>
        <p:spPr bwMode="white">
          <a:xfrm>
            <a:off x="0" y="0"/>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8" name="Rectangle 17"/>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20" name="Rectangle 19"/>
          <p:cNvSpPr>
            <a:spLocks noChangeArrowheads="1"/>
          </p:cNvSpPr>
          <p:nvPr/>
        </p:nvSpPr>
        <p:spPr bwMode="auto">
          <a:xfrm>
            <a:off x="216747" y="216747"/>
            <a:ext cx="12562637" cy="42915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8" name="Rectangle 7"/>
          <p:cNvSpPr/>
          <p:nvPr/>
        </p:nvSpPr>
        <p:spPr>
          <a:xfrm>
            <a:off x="216747" y="866987"/>
            <a:ext cx="3901440" cy="8344747"/>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5" name="Rectangle 14"/>
          <p:cNvSpPr>
            <a:spLocks noChangeArrowheads="1"/>
          </p:cNvSpPr>
          <p:nvPr/>
        </p:nvSpPr>
        <p:spPr bwMode="auto">
          <a:xfrm>
            <a:off x="216747" y="221082"/>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12" name="Oval 11"/>
          <p:cNvSpPr/>
          <p:nvPr/>
        </p:nvSpPr>
        <p:spPr>
          <a:xfrm>
            <a:off x="1842347" y="325120"/>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3" name="Oval 12"/>
          <p:cNvSpPr/>
          <p:nvPr/>
        </p:nvSpPr>
        <p:spPr>
          <a:xfrm>
            <a:off x="1976730" y="459503"/>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7" name="Slide Number Placeholder 6"/>
          <p:cNvSpPr>
            <a:spLocks noGrp="1"/>
          </p:cNvSpPr>
          <p:nvPr>
            <p:ph type="sldNum" sz="quarter" idx="12"/>
          </p:nvPr>
        </p:nvSpPr>
        <p:spPr>
          <a:xfrm>
            <a:off x="1950720" y="444784"/>
            <a:ext cx="650240" cy="627662"/>
          </a:xfrm>
        </p:spPr>
        <p:txBody>
          <a:bodyPr/>
          <a:lstStyle/>
          <a:p>
            <a:fld id="{86CB4B4D-7CA3-9044-876B-883B54F8677D}" type="slidenum">
              <a:rPr lang="en-US" smtClean="0"/>
              <a:pPr/>
              <a:t>‹#›</a:t>
            </a:fld>
            <a:endParaRPr lang="en-US"/>
          </a:p>
        </p:txBody>
      </p:sp>
      <p:sp>
        <p:nvSpPr>
          <p:cNvPr id="2" name="Title 1"/>
          <p:cNvSpPr>
            <a:spLocks noGrp="1"/>
          </p:cNvSpPr>
          <p:nvPr>
            <p:ph type="title"/>
          </p:nvPr>
        </p:nvSpPr>
        <p:spPr>
          <a:xfrm>
            <a:off x="4267200" y="7152640"/>
            <a:ext cx="8344747" cy="1733973"/>
          </a:xfrm>
        </p:spPr>
        <p:txBody>
          <a:bodyPr anchor="t">
            <a:noAutofit/>
          </a:bodyPr>
          <a:lstStyle>
            <a:lvl1pPr algn="l">
              <a:buNone/>
              <a:defRPr sz="3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267200" y="866987"/>
            <a:ext cx="8344747" cy="6068907"/>
          </a:xfrm>
        </p:spPr>
        <p:txBody>
          <a:bodyPr/>
          <a:lstStyle>
            <a:lvl1pPr marL="0" indent="0">
              <a:buNone/>
              <a:defRPr sz="46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41867" y="1408853"/>
            <a:ext cx="3467947" cy="7477760"/>
          </a:xfrm>
        </p:spPr>
        <p:txBody>
          <a:bodyPr/>
          <a:lstStyle>
            <a:lvl1pPr marL="0" indent="0">
              <a:spcAft>
                <a:spcPts val="1422"/>
              </a:spcAft>
              <a:buFontTx/>
              <a:buNone/>
              <a:defRPr sz="2300">
                <a:solidFill>
                  <a:srgbClr val="FFFFFF"/>
                </a:solidFill>
              </a:defRPr>
            </a:lvl1pPr>
            <a:lvl2pPr>
              <a:defRPr sz="1700"/>
            </a:lvl2pPr>
            <a:lvl3pPr>
              <a:defRPr sz="1400"/>
            </a:lvl3pPr>
            <a:lvl4pPr>
              <a:defRPr sz="1300"/>
            </a:lvl4pPr>
            <a:lvl5pPr>
              <a:defRPr sz="13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212412" y="9085704"/>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5" name="Date Placeholder 4"/>
          <p:cNvSpPr>
            <a:spLocks noGrp="1"/>
          </p:cNvSpPr>
          <p:nvPr>
            <p:ph type="dt" sz="half" idx="10"/>
          </p:nvPr>
        </p:nvSpPr>
        <p:spPr>
          <a:xfrm>
            <a:off x="8232039" y="9109311"/>
            <a:ext cx="4330598" cy="520192"/>
          </a:xfrm>
        </p:spPr>
        <p:txBody>
          <a:bodyPr/>
          <a:lstStyle/>
          <a:p>
            <a:fld id="{9D21D778-B565-4D7E-94D7-64010A445B68}" type="datetimeFigureOut">
              <a:rPr lang="en-US" smtClean="0"/>
              <a:pPr/>
              <a:t>04/05/17</a:t>
            </a:fld>
            <a:endParaRPr lang="en-US" dirty="0"/>
          </a:p>
        </p:txBody>
      </p:sp>
      <p:sp>
        <p:nvSpPr>
          <p:cNvPr id="6" name="Footer Placeholder 5"/>
          <p:cNvSpPr>
            <a:spLocks noGrp="1"/>
          </p:cNvSpPr>
          <p:nvPr>
            <p:ph type="ftr" sz="quarter" idx="11"/>
          </p:nvPr>
        </p:nvSpPr>
        <p:spPr>
          <a:xfrm>
            <a:off x="429158" y="9117650"/>
            <a:ext cx="5097882" cy="520192"/>
          </a:xfrm>
        </p:spPr>
        <p:txBody>
          <a:bodyPr/>
          <a:lstStyle/>
          <a:p>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04/05/17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8" name="Rectangle 7"/>
          <p:cNvSpPr>
            <a:spLocks noChangeArrowheads="1"/>
          </p:cNvSpPr>
          <p:nvPr/>
        </p:nvSpPr>
        <p:spPr bwMode="white">
          <a:xfrm>
            <a:off x="9970347" y="0"/>
            <a:ext cx="3034453"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9" name="Rectangle 8"/>
          <p:cNvSpPr>
            <a:spLocks noChangeArrowheads="1"/>
          </p:cNvSpPr>
          <p:nvPr/>
        </p:nvSpPr>
        <p:spPr bwMode="white">
          <a:xfrm>
            <a:off x="0" y="0"/>
            <a:ext cx="13004800" cy="22108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0" name="Rectangle 9"/>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1" name="Rectangle 10"/>
          <p:cNvSpPr>
            <a:spLocks noChangeArrowheads="1"/>
          </p:cNvSpPr>
          <p:nvPr/>
        </p:nvSpPr>
        <p:spPr bwMode="auto">
          <a:xfrm>
            <a:off x="208077" y="9090356"/>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2" name="Rectangle 11"/>
          <p:cNvSpPr>
            <a:spLocks noChangeArrowheads="1"/>
          </p:cNvSpPr>
          <p:nvPr/>
        </p:nvSpPr>
        <p:spPr bwMode="auto">
          <a:xfrm>
            <a:off x="216747" y="221082"/>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13" name="Straight Connector 12"/>
          <p:cNvSpPr>
            <a:spLocks noChangeShapeType="1"/>
          </p:cNvSpPr>
          <p:nvPr/>
        </p:nvSpPr>
        <p:spPr bwMode="auto">
          <a:xfrm rot="5400000">
            <a:off x="5719945" y="4662221"/>
            <a:ext cx="8882278"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14" name="Oval 13"/>
          <p:cNvSpPr/>
          <p:nvPr/>
        </p:nvSpPr>
        <p:spPr>
          <a:xfrm>
            <a:off x="9727590" y="4161085"/>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5" name="Oval 14"/>
          <p:cNvSpPr/>
          <p:nvPr/>
        </p:nvSpPr>
        <p:spPr>
          <a:xfrm>
            <a:off x="9861973" y="4295468"/>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6" name="Slide Number Placeholder 5"/>
          <p:cNvSpPr>
            <a:spLocks noGrp="1"/>
          </p:cNvSpPr>
          <p:nvPr>
            <p:ph type="sldNum" sz="quarter" idx="12"/>
          </p:nvPr>
        </p:nvSpPr>
        <p:spPr>
          <a:xfrm>
            <a:off x="9835964" y="4280749"/>
            <a:ext cx="650240" cy="627662"/>
          </a:xfrm>
        </p:spPr>
        <p:txBody>
          <a:bodyPr/>
          <a:lstStyle/>
          <a:p>
            <a:fld id="{86CB4B4D-7CA3-9044-876B-883B54F8677D}" type="slidenum">
              <a:rPr lang="en-US" smtClean="0"/>
              <a:pPr/>
              <a:t>‹#›</a:t>
            </a:fld>
            <a:endParaRPr lang="en-US"/>
          </a:p>
        </p:txBody>
      </p:sp>
      <p:sp>
        <p:nvSpPr>
          <p:cNvPr id="3" name="Vertical Text Placeholder 2"/>
          <p:cNvSpPr>
            <a:spLocks noGrp="1"/>
          </p:cNvSpPr>
          <p:nvPr>
            <p:ph type="body" orient="vert" idx="1"/>
          </p:nvPr>
        </p:nvSpPr>
        <p:spPr>
          <a:xfrm>
            <a:off x="433493" y="433493"/>
            <a:ext cx="9320107" cy="827927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04/05/17</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10512214" y="433495"/>
            <a:ext cx="2059093" cy="8322169"/>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5" name="Rectangle 14"/>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6" name="Rectangle 15"/>
          <p:cNvSpPr>
            <a:spLocks noChangeArrowheads="1"/>
          </p:cNvSpPr>
          <p:nvPr/>
        </p:nvSpPr>
        <p:spPr bwMode="white">
          <a:xfrm>
            <a:off x="0" y="0"/>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8" name="Rectangle 17"/>
          <p:cNvSpPr>
            <a:spLocks noChangeArrowheads="1"/>
          </p:cNvSpPr>
          <p:nvPr/>
        </p:nvSpPr>
        <p:spPr bwMode="white">
          <a:xfrm>
            <a:off x="12788053" y="27093"/>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9" name="Rectangle 18"/>
          <p:cNvSpPr>
            <a:spLocks noChangeArrowheads="1"/>
          </p:cNvSpPr>
          <p:nvPr/>
        </p:nvSpPr>
        <p:spPr bwMode="white">
          <a:xfrm>
            <a:off x="216748" y="3251200"/>
            <a:ext cx="12562637" cy="4334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2" name="Rectangle 11"/>
          <p:cNvSpPr>
            <a:spLocks noChangeArrowheads="1"/>
          </p:cNvSpPr>
          <p:nvPr/>
        </p:nvSpPr>
        <p:spPr bwMode="auto">
          <a:xfrm>
            <a:off x="221083" y="202456"/>
            <a:ext cx="12562637" cy="3043123"/>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3" name="Text Placeholder 2"/>
          <p:cNvSpPr>
            <a:spLocks noGrp="1"/>
          </p:cNvSpPr>
          <p:nvPr>
            <p:ph type="body" idx="1"/>
          </p:nvPr>
        </p:nvSpPr>
        <p:spPr>
          <a:xfrm>
            <a:off x="1946206" y="3901442"/>
            <a:ext cx="9216247" cy="2379698"/>
          </a:xfrm>
        </p:spPr>
        <p:txBody>
          <a:bodyPr anchor="t"/>
          <a:lstStyle>
            <a:lvl1pPr marL="0" indent="0" algn="ctr">
              <a:buNone/>
              <a:defRPr sz="2300" b="1" cap="all" spc="356" baseline="0">
                <a:solidFill>
                  <a:schemeClr val="tx2"/>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208078" y="9090358"/>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4" name="Rectangle 13"/>
          <p:cNvSpPr>
            <a:spLocks noChangeArrowheads="1"/>
          </p:cNvSpPr>
          <p:nvPr/>
        </p:nvSpPr>
        <p:spPr bwMode="auto">
          <a:xfrm>
            <a:off x="216748" y="216748"/>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39" tIns="65020" rIns="130039" bIns="650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04/05/17</a:t>
            </a:fld>
            <a:endParaRPr lang="en-US"/>
          </a:p>
        </p:txBody>
      </p:sp>
      <p:sp>
        <p:nvSpPr>
          <p:cNvPr id="8" name="Straight Connector 7"/>
          <p:cNvSpPr>
            <a:spLocks noChangeShapeType="1"/>
          </p:cNvSpPr>
          <p:nvPr/>
        </p:nvSpPr>
        <p:spPr bwMode="auto">
          <a:xfrm>
            <a:off x="216748" y="3467947"/>
            <a:ext cx="12562637"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30039" tIns="65020" rIns="130039" bIns="65020" anchor="ctr" compatLnSpc="1"/>
          <a:lstStyle/>
          <a:p>
            <a:endParaRPr kumimoji="0" lang="en-US"/>
          </a:p>
        </p:txBody>
      </p:sp>
      <p:sp>
        <p:nvSpPr>
          <p:cNvPr id="10" name="Oval 9"/>
          <p:cNvSpPr/>
          <p:nvPr/>
        </p:nvSpPr>
        <p:spPr>
          <a:xfrm>
            <a:off x="6068908" y="3008445"/>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11" name="Oval 10"/>
          <p:cNvSpPr/>
          <p:nvPr/>
        </p:nvSpPr>
        <p:spPr>
          <a:xfrm>
            <a:off x="6203291" y="3142828"/>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6" name="Slide Number Placeholder 5"/>
          <p:cNvSpPr>
            <a:spLocks noGrp="1"/>
          </p:cNvSpPr>
          <p:nvPr>
            <p:ph type="sldNum" sz="quarter" idx="12"/>
          </p:nvPr>
        </p:nvSpPr>
        <p:spPr>
          <a:xfrm>
            <a:off x="6177280" y="3128107"/>
            <a:ext cx="650240" cy="627662"/>
          </a:xfrm>
        </p:spPr>
        <p:txBody>
          <a:bodyPr/>
          <a:lstStyle>
            <a:lvl1pPr>
              <a:defRPr>
                <a:solidFill>
                  <a:schemeClr val="accent3">
                    <a:shade val="75000"/>
                  </a:schemeClr>
                </a:solidFill>
              </a:defRPr>
            </a:lvl1pPr>
          </a:lstStyle>
          <a:p>
            <a:fld id="{86CB4B4D-7CA3-9044-876B-883B54F8677D}" type="slidenum">
              <a:rPr lang="en-US" smtClean="0"/>
              <a:pPr/>
              <a:t>‹#›</a:t>
            </a:fld>
            <a:endParaRPr lang="en-US"/>
          </a:p>
        </p:txBody>
      </p:sp>
      <p:sp>
        <p:nvSpPr>
          <p:cNvPr id="2" name="Title 1"/>
          <p:cNvSpPr>
            <a:spLocks noGrp="1"/>
          </p:cNvSpPr>
          <p:nvPr>
            <p:ph type="title"/>
          </p:nvPr>
        </p:nvSpPr>
        <p:spPr>
          <a:xfrm>
            <a:off x="1027290" y="758613"/>
            <a:ext cx="11054080" cy="2167467"/>
          </a:xfrm>
        </p:spPr>
        <p:txBody>
          <a:bodyPr anchor="b"/>
          <a:lstStyle>
            <a:lvl1pPr algn="ctr">
              <a:buNone/>
              <a:defRPr sz="60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9160" y="325120"/>
            <a:ext cx="12137813" cy="1079398"/>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8236374" y="9116365"/>
            <a:ext cx="4330598" cy="520192"/>
          </a:xfrm>
        </p:spPr>
        <p:txBody>
          <a:bodyPr/>
          <a:lstStyle/>
          <a:p>
            <a:fld id="{9D21D778-B565-4D7E-94D7-64010A445B68}" type="datetimeFigureOut">
              <a:rPr lang="en-US" smtClean="0"/>
              <a:pPr/>
              <a:t>04/05/17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sp>
        <p:nvSpPr>
          <p:cNvPr id="8" name="Straight Connector 7"/>
          <p:cNvSpPr>
            <a:spLocks noChangeShapeType="1"/>
          </p:cNvSpPr>
          <p:nvPr/>
        </p:nvSpPr>
        <p:spPr bwMode="auto">
          <a:xfrm flipV="1">
            <a:off x="6489714" y="2240929"/>
            <a:ext cx="12688" cy="6854481"/>
          </a:xfrm>
          <a:prstGeom prst="line">
            <a:avLst/>
          </a:prstGeom>
          <a:noFill/>
          <a:ln w="9525" cap="flat" cmpd="sng" algn="ctr">
            <a:solidFill>
              <a:schemeClr val="tx2"/>
            </a:solidFill>
            <a:prstDash val="sysDash"/>
            <a:round/>
            <a:headEnd type="none" w="med" len="med"/>
            <a:tailEnd type="none" w="med" len="med"/>
          </a:ln>
          <a:effectLst/>
        </p:spPr>
        <p:txBody>
          <a:bodyPr vert="horz" wrap="none" lIns="130039" tIns="65020" rIns="130039" bIns="65020" anchor="ctr" compatLnSpc="1"/>
          <a:lstStyle/>
          <a:p>
            <a:endParaRPr kumimoji="0" lang="en-US"/>
          </a:p>
        </p:txBody>
      </p:sp>
      <p:sp>
        <p:nvSpPr>
          <p:cNvPr id="10" name="Content Placeholder 9"/>
          <p:cNvSpPr>
            <a:spLocks noGrp="1"/>
          </p:cNvSpPr>
          <p:nvPr>
            <p:ph sz="half" idx="1"/>
          </p:nvPr>
        </p:nvSpPr>
        <p:spPr>
          <a:xfrm>
            <a:off x="429158" y="1950720"/>
            <a:ext cx="5743787" cy="6658458"/>
          </a:xfrm>
        </p:spPr>
        <p:txBody>
          <a:bodyPr/>
          <a:lstStyle>
            <a:lvl1pPr>
              <a:defRPr sz="36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827520" y="1950720"/>
            <a:ext cx="5743787" cy="6658458"/>
          </a:xfrm>
        </p:spPr>
        <p:txBody>
          <a:bodyPr/>
          <a:lstStyle>
            <a:lvl1pPr>
              <a:defRPr sz="36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502400" y="3129280"/>
            <a:ext cx="0" cy="5956198"/>
          </a:xfrm>
          <a:prstGeom prst="line">
            <a:avLst/>
          </a:prstGeom>
          <a:noFill/>
          <a:ln w="9525" cap="flat" cmpd="sng" algn="ctr">
            <a:solidFill>
              <a:schemeClr val="tx2"/>
            </a:solidFill>
            <a:prstDash val="sysDash"/>
            <a:round/>
            <a:headEnd type="none" w="med" len="med"/>
            <a:tailEnd type="none" w="med" len="med"/>
          </a:ln>
          <a:effectLst/>
        </p:spPr>
        <p:txBody>
          <a:bodyPr vert="horz" wrap="none" lIns="130039" tIns="65020" rIns="130039" bIns="65020" anchor="ctr" compatLnSpc="1"/>
          <a:lstStyle/>
          <a:p>
            <a:endParaRPr kumimoji="0" lang="en-US"/>
          </a:p>
        </p:txBody>
      </p:sp>
      <p:sp>
        <p:nvSpPr>
          <p:cNvPr id="20" name="Rectangle 19"/>
          <p:cNvSpPr>
            <a:spLocks noChangeArrowheads="1"/>
          </p:cNvSpPr>
          <p:nvPr/>
        </p:nvSpPr>
        <p:spPr bwMode="white">
          <a:xfrm>
            <a:off x="0" y="0"/>
            <a:ext cx="13004800" cy="20590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9" name="Rectangle 18"/>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21" name="Rectangle 20"/>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22" name="Rectangle 21"/>
          <p:cNvSpPr>
            <a:spLocks noChangeArrowheads="1"/>
          </p:cNvSpPr>
          <p:nvPr/>
        </p:nvSpPr>
        <p:spPr bwMode="white">
          <a:xfrm>
            <a:off x="12788053"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1" name="Rectangle 10"/>
          <p:cNvSpPr/>
          <p:nvPr/>
        </p:nvSpPr>
        <p:spPr>
          <a:xfrm>
            <a:off x="216748" y="1950720"/>
            <a:ext cx="12562637" cy="130048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13" name="Rectangle 12"/>
          <p:cNvSpPr>
            <a:spLocks noChangeArrowheads="1"/>
          </p:cNvSpPr>
          <p:nvPr/>
        </p:nvSpPr>
        <p:spPr bwMode="auto">
          <a:xfrm>
            <a:off x="207535" y="9090355"/>
            <a:ext cx="12562637" cy="4421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3" name="Text Placeholder 2"/>
          <p:cNvSpPr>
            <a:spLocks noGrp="1"/>
          </p:cNvSpPr>
          <p:nvPr>
            <p:ph type="body" idx="1"/>
          </p:nvPr>
        </p:nvSpPr>
        <p:spPr>
          <a:xfrm>
            <a:off x="429158" y="2167467"/>
            <a:ext cx="5746045" cy="1042452"/>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3100" b="1" dirty="0" smtClean="0">
                <a:solidFill>
                  <a:srgbClr val="FFFFFF"/>
                </a:solidFill>
              </a:defRPr>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814338" y="2167467"/>
            <a:ext cx="5748302" cy="1040384"/>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3100" b="1"/>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21D778-B565-4D7E-94D7-64010A445B68}" type="datetimeFigureOut">
              <a:rPr lang="en-US" smtClean="0"/>
              <a:pPr/>
              <a:t>04/05/17</a:t>
            </a:fld>
            <a:endParaRPr lang="en-US"/>
          </a:p>
        </p:txBody>
      </p:sp>
      <p:sp>
        <p:nvSpPr>
          <p:cNvPr id="8" name="Footer Placeholder 7"/>
          <p:cNvSpPr>
            <a:spLocks noGrp="1"/>
          </p:cNvSpPr>
          <p:nvPr>
            <p:ph type="ftr" sz="quarter" idx="11"/>
          </p:nvPr>
        </p:nvSpPr>
        <p:spPr>
          <a:xfrm>
            <a:off x="433493" y="9116365"/>
            <a:ext cx="5093547" cy="520192"/>
          </a:xfrm>
        </p:spPr>
        <p:txBody>
          <a:bodyPr/>
          <a:lstStyle/>
          <a:p>
            <a:endParaRPr kumimoji="0" lang="en-US"/>
          </a:p>
        </p:txBody>
      </p:sp>
      <p:sp>
        <p:nvSpPr>
          <p:cNvPr id="15" name="Straight Connector 14"/>
          <p:cNvSpPr>
            <a:spLocks noChangeShapeType="1"/>
          </p:cNvSpPr>
          <p:nvPr/>
        </p:nvSpPr>
        <p:spPr bwMode="auto">
          <a:xfrm>
            <a:off x="216748" y="1820672"/>
            <a:ext cx="12562637"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30039" tIns="65020" rIns="130039" bIns="65020" anchor="ctr" compatLnSpc="1"/>
          <a:lstStyle/>
          <a:p>
            <a:endParaRPr kumimoji="0" lang="en-US"/>
          </a:p>
        </p:txBody>
      </p:sp>
      <p:sp>
        <p:nvSpPr>
          <p:cNvPr id="18" name="Rectangle 17"/>
          <p:cNvSpPr>
            <a:spLocks noChangeArrowheads="1"/>
          </p:cNvSpPr>
          <p:nvPr/>
        </p:nvSpPr>
        <p:spPr bwMode="auto">
          <a:xfrm>
            <a:off x="216748" y="221083"/>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39" tIns="65020" rIns="130039" bIns="65020" anchor="ctr" compatLnSpc="1"/>
          <a:lstStyle/>
          <a:p>
            <a:endParaRPr kumimoji="0" lang="en-US" dirty="0"/>
          </a:p>
        </p:txBody>
      </p:sp>
      <p:sp>
        <p:nvSpPr>
          <p:cNvPr id="24" name="Content Placeholder 23"/>
          <p:cNvSpPr>
            <a:spLocks noGrp="1"/>
          </p:cNvSpPr>
          <p:nvPr>
            <p:ph sz="quarter" idx="2"/>
          </p:nvPr>
        </p:nvSpPr>
        <p:spPr>
          <a:xfrm>
            <a:off x="429158" y="3514856"/>
            <a:ext cx="5748122" cy="5430619"/>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827520" y="3514856"/>
            <a:ext cx="5743787" cy="543600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6068908" y="1359695"/>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27" name="Oval 26"/>
          <p:cNvSpPr/>
          <p:nvPr/>
        </p:nvSpPr>
        <p:spPr>
          <a:xfrm>
            <a:off x="6203291" y="1494078"/>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9" name="Slide Number Placeholder 8"/>
          <p:cNvSpPr>
            <a:spLocks noGrp="1"/>
          </p:cNvSpPr>
          <p:nvPr>
            <p:ph type="sldNum" sz="quarter" idx="12"/>
          </p:nvPr>
        </p:nvSpPr>
        <p:spPr>
          <a:xfrm>
            <a:off x="6177280" y="1482548"/>
            <a:ext cx="650240" cy="627662"/>
          </a:xfrm>
        </p:spPr>
        <p:txBody>
          <a:bodyPr/>
          <a:lstStyle>
            <a:lvl1pPr algn="ctr">
              <a:defRPr/>
            </a:lvl1pPr>
          </a:lstStyle>
          <a:p>
            <a:fld id="{86CB4B4D-7CA3-9044-876B-883B54F8677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21D778-B565-4D7E-94D7-64010A445B68}" type="datetimeFigureOut">
              <a:rPr lang="en-US" smtClean="0"/>
              <a:pPr/>
              <a:t>04/05/17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6177280" y="1473451"/>
            <a:ext cx="650240" cy="627662"/>
          </a:xfrm>
        </p:spPr>
        <p:txBody>
          <a:bodyPr/>
          <a:lstStyle/>
          <a:p>
            <a:fld id="{86CB4B4D-7CA3-9044-876B-883B54F867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8" name="Rectangle 7"/>
          <p:cNvSpPr>
            <a:spLocks noChangeArrowheads="1"/>
          </p:cNvSpPr>
          <p:nvPr/>
        </p:nvSpPr>
        <p:spPr bwMode="white">
          <a:xfrm>
            <a:off x="0" y="0"/>
            <a:ext cx="13004800" cy="22108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0" name="Rectangle 9"/>
          <p:cNvSpPr>
            <a:spLocks noChangeArrowheads="1"/>
          </p:cNvSpPr>
          <p:nvPr/>
        </p:nvSpPr>
        <p:spPr bwMode="white">
          <a:xfrm>
            <a:off x="12788053"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9" name="Rectangle 8"/>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5" name="Rectangle 4"/>
          <p:cNvSpPr>
            <a:spLocks noChangeArrowheads="1"/>
          </p:cNvSpPr>
          <p:nvPr/>
        </p:nvSpPr>
        <p:spPr bwMode="auto">
          <a:xfrm>
            <a:off x="208078" y="9090358"/>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6" name="Rectangle 5"/>
          <p:cNvSpPr>
            <a:spLocks noChangeArrowheads="1"/>
          </p:cNvSpPr>
          <p:nvPr/>
        </p:nvSpPr>
        <p:spPr bwMode="auto">
          <a:xfrm>
            <a:off x="216748" y="225416"/>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39" tIns="65020" rIns="130039" bIns="65020" anchor="ctr" compatLnSpc="1"/>
          <a:lstStyle/>
          <a:p>
            <a:endParaRPr kumimoji="0" lang="en-US" dirty="0"/>
          </a:p>
        </p:txBody>
      </p:sp>
      <p:sp>
        <p:nvSpPr>
          <p:cNvPr id="2" name="Date Placeholder 1"/>
          <p:cNvSpPr>
            <a:spLocks noGrp="1"/>
          </p:cNvSpPr>
          <p:nvPr>
            <p:ph type="dt" sz="half" idx="10"/>
          </p:nvPr>
        </p:nvSpPr>
        <p:spPr/>
        <p:txBody>
          <a:bodyPr/>
          <a:lstStyle/>
          <a:p>
            <a:fld id="{9D21D778-B565-4D7E-94D7-64010A445B68}" type="datetimeFigureOut">
              <a:rPr lang="en-US" smtClean="0"/>
              <a:pPr/>
              <a:t>04/05/17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6068908" y="8994988"/>
            <a:ext cx="866987" cy="627661"/>
          </a:xfrm>
        </p:spPr>
        <p:txBody>
          <a:bodyPr/>
          <a:lstStyle>
            <a:lvl1pPr>
              <a:defRPr>
                <a:solidFill>
                  <a:srgbClr val="FFFFFF"/>
                </a:solidFill>
              </a:defRPr>
            </a:lvl1pPr>
          </a:lstStyle>
          <a:p>
            <a:fld id="{86CB4B4D-7CA3-9044-876B-883B54F867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16748" y="216747"/>
            <a:ext cx="12562637" cy="43349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5" name="Rectangle 14"/>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8" name="Rectangle 17"/>
          <p:cNvSpPr>
            <a:spLocks noChangeArrowheads="1"/>
          </p:cNvSpPr>
          <p:nvPr/>
        </p:nvSpPr>
        <p:spPr bwMode="white">
          <a:xfrm>
            <a:off x="12788053"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6" name="Rectangle 15"/>
          <p:cNvSpPr>
            <a:spLocks noChangeArrowheads="1"/>
          </p:cNvSpPr>
          <p:nvPr/>
        </p:nvSpPr>
        <p:spPr bwMode="white">
          <a:xfrm>
            <a:off x="0" y="0"/>
            <a:ext cx="13004800" cy="16906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7" name="Rectangle 16"/>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3" name="Rectangle 12"/>
          <p:cNvSpPr/>
          <p:nvPr/>
        </p:nvSpPr>
        <p:spPr>
          <a:xfrm>
            <a:off x="216747" y="866988"/>
            <a:ext cx="3901440" cy="8344747"/>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2" name="Title 1"/>
          <p:cNvSpPr>
            <a:spLocks noGrp="1"/>
          </p:cNvSpPr>
          <p:nvPr>
            <p:ph type="title"/>
          </p:nvPr>
        </p:nvSpPr>
        <p:spPr>
          <a:xfrm>
            <a:off x="541867" y="1300480"/>
            <a:ext cx="3359573" cy="1408853"/>
          </a:xfrm>
        </p:spPr>
        <p:txBody>
          <a:bodyPr anchor="b">
            <a:noAutofit/>
          </a:bodyPr>
          <a:lstStyle>
            <a:lvl1pPr algn="l">
              <a:buNone/>
              <a:defRPr sz="31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41867" y="2817709"/>
            <a:ext cx="3359573" cy="5895058"/>
          </a:xfrm>
        </p:spPr>
        <p:txBody>
          <a:bodyPr/>
          <a:lstStyle>
            <a:lvl1pPr marL="0" indent="0">
              <a:spcAft>
                <a:spcPts val="1422"/>
              </a:spcAft>
              <a:buNone/>
              <a:defRPr sz="2300">
                <a:solidFill>
                  <a:srgbClr val="FFFFFF"/>
                </a:solidFill>
              </a:defRPr>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16748" y="216748"/>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39" tIns="65020" rIns="130039" bIns="65020" anchor="ctr" compatLnSpc="1"/>
          <a:lstStyle/>
          <a:p>
            <a:endParaRPr kumimoji="0" lang="en-US" dirty="0"/>
          </a:p>
        </p:txBody>
      </p:sp>
      <p:sp>
        <p:nvSpPr>
          <p:cNvPr id="9" name="Straight Connector 8"/>
          <p:cNvSpPr>
            <a:spLocks noChangeShapeType="1"/>
          </p:cNvSpPr>
          <p:nvPr/>
        </p:nvSpPr>
        <p:spPr bwMode="auto">
          <a:xfrm>
            <a:off x="216748" y="758613"/>
            <a:ext cx="12562637"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30039" tIns="65020" rIns="130039" bIns="65020" anchor="ctr" compatLnSpc="1"/>
          <a:lstStyle/>
          <a:p>
            <a:endParaRPr kumimoji="0" lang="en-US"/>
          </a:p>
        </p:txBody>
      </p:sp>
      <p:sp>
        <p:nvSpPr>
          <p:cNvPr id="20" name="Content Placeholder 19"/>
          <p:cNvSpPr>
            <a:spLocks noGrp="1"/>
          </p:cNvSpPr>
          <p:nvPr>
            <p:ph sz="quarter" idx="1"/>
          </p:nvPr>
        </p:nvSpPr>
        <p:spPr>
          <a:xfrm>
            <a:off x="4443308" y="975360"/>
            <a:ext cx="8019627" cy="769450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842348" y="325120"/>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11" name="Oval 10"/>
          <p:cNvSpPr/>
          <p:nvPr/>
        </p:nvSpPr>
        <p:spPr>
          <a:xfrm>
            <a:off x="1976731" y="459503"/>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7" name="Slide Number Placeholder 6"/>
          <p:cNvSpPr>
            <a:spLocks noGrp="1"/>
          </p:cNvSpPr>
          <p:nvPr>
            <p:ph type="sldNum" sz="quarter" idx="12"/>
          </p:nvPr>
        </p:nvSpPr>
        <p:spPr>
          <a:xfrm>
            <a:off x="1950720" y="444785"/>
            <a:ext cx="650240" cy="627662"/>
          </a:xfrm>
        </p:spPr>
        <p:txBody>
          <a:bodyPr/>
          <a:lstStyle>
            <a:lvl1pPr>
              <a:defRPr>
                <a:solidFill>
                  <a:schemeClr val="accent3">
                    <a:shade val="75000"/>
                  </a:schemeClr>
                </a:solidFill>
              </a:defRPr>
            </a:lvl1pPr>
          </a:lstStyle>
          <a:p>
            <a:fld id="{86CB4B4D-7CA3-9044-876B-883B54F8677D}" type="slidenum">
              <a:rPr lang="en-US" smtClean="0"/>
              <a:pPr/>
              <a:t>‹#›</a:t>
            </a:fld>
            <a:endParaRPr lang="en-US"/>
          </a:p>
        </p:txBody>
      </p:sp>
      <p:sp>
        <p:nvSpPr>
          <p:cNvPr id="21" name="Rectangle 20"/>
          <p:cNvSpPr>
            <a:spLocks noChangeArrowheads="1"/>
          </p:cNvSpPr>
          <p:nvPr/>
        </p:nvSpPr>
        <p:spPr bwMode="auto">
          <a:xfrm>
            <a:off x="212413" y="9085705"/>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5" name="Date Placeholder 4"/>
          <p:cNvSpPr>
            <a:spLocks noGrp="1"/>
          </p:cNvSpPr>
          <p:nvPr>
            <p:ph type="dt" sz="half" idx="10"/>
          </p:nvPr>
        </p:nvSpPr>
        <p:spPr/>
        <p:txBody>
          <a:bodyPr/>
          <a:lstStyle/>
          <a:p>
            <a:fld id="{9D21D778-B565-4D7E-94D7-64010A445B68}" type="datetimeFigureOut">
              <a:rPr lang="en-US" smtClean="0"/>
              <a:pPr/>
              <a:t>04/05/17</a:t>
            </a:fld>
            <a:endParaRPr lang="en-US"/>
          </a:p>
        </p:txBody>
      </p:sp>
      <p:sp>
        <p:nvSpPr>
          <p:cNvPr id="6" name="Footer Placeholder 5"/>
          <p:cNvSpPr>
            <a:spLocks noGrp="1"/>
          </p:cNvSpPr>
          <p:nvPr>
            <p:ph type="ftr" sz="quarter" idx="11"/>
          </p:nvPr>
        </p:nvSpPr>
        <p:spPr>
          <a:xfrm>
            <a:off x="429158" y="9117650"/>
            <a:ext cx="4811776" cy="520192"/>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16748" y="758613"/>
            <a:ext cx="12562637"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30039" tIns="65020" rIns="130039" bIns="65020" anchor="ctr" compatLnSpc="1"/>
          <a:lstStyle/>
          <a:p>
            <a:endParaRPr kumimoji="0" lang="en-US"/>
          </a:p>
        </p:txBody>
      </p:sp>
      <p:sp>
        <p:nvSpPr>
          <p:cNvPr id="19" name="Rectangle 18"/>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6" name="Rectangle 15"/>
          <p:cNvSpPr>
            <a:spLocks noChangeArrowheads="1"/>
          </p:cNvSpPr>
          <p:nvPr/>
        </p:nvSpPr>
        <p:spPr bwMode="white">
          <a:xfrm>
            <a:off x="12788053"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7" name="Rectangle 16"/>
          <p:cNvSpPr>
            <a:spLocks noChangeArrowheads="1"/>
          </p:cNvSpPr>
          <p:nvPr/>
        </p:nvSpPr>
        <p:spPr bwMode="white">
          <a:xfrm>
            <a:off x="0" y="0"/>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8" name="Rectangle 17"/>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dirty="0"/>
          </a:p>
        </p:txBody>
      </p:sp>
      <p:sp>
        <p:nvSpPr>
          <p:cNvPr id="20" name="Rectangle 19"/>
          <p:cNvSpPr>
            <a:spLocks noChangeArrowheads="1"/>
          </p:cNvSpPr>
          <p:nvPr/>
        </p:nvSpPr>
        <p:spPr bwMode="auto">
          <a:xfrm>
            <a:off x="216748" y="216747"/>
            <a:ext cx="12562637" cy="42915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8" name="Rectangle 7"/>
          <p:cNvSpPr/>
          <p:nvPr/>
        </p:nvSpPr>
        <p:spPr>
          <a:xfrm>
            <a:off x="216747" y="866988"/>
            <a:ext cx="3901440" cy="8344747"/>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15" name="Rectangle 14"/>
          <p:cNvSpPr>
            <a:spLocks noChangeArrowheads="1"/>
          </p:cNvSpPr>
          <p:nvPr/>
        </p:nvSpPr>
        <p:spPr bwMode="auto">
          <a:xfrm>
            <a:off x="216748" y="221083"/>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39" tIns="65020" rIns="130039" bIns="65020" anchor="ctr" compatLnSpc="1"/>
          <a:lstStyle/>
          <a:p>
            <a:endParaRPr kumimoji="0" lang="en-US" dirty="0"/>
          </a:p>
        </p:txBody>
      </p:sp>
      <p:sp>
        <p:nvSpPr>
          <p:cNvPr id="12" name="Oval 11"/>
          <p:cNvSpPr/>
          <p:nvPr/>
        </p:nvSpPr>
        <p:spPr>
          <a:xfrm>
            <a:off x="1842348" y="325120"/>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13" name="Oval 12"/>
          <p:cNvSpPr/>
          <p:nvPr/>
        </p:nvSpPr>
        <p:spPr>
          <a:xfrm>
            <a:off x="1976731" y="459503"/>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7" name="Slide Number Placeholder 6"/>
          <p:cNvSpPr>
            <a:spLocks noGrp="1"/>
          </p:cNvSpPr>
          <p:nvPr>
            <p:ph type="sldNum" sz="quarter" idx="12"/>
          </p:nvPr>
        </p:nvSpPr>
        <p:spPr>
          <a:xfrm>
            <a:off x="1950720" y="444785"/>
            <a:ext cx="650240" cy="627662"/>
          </a:xfrm>
        </p:spPr>
        <p:txBody>
          <a:bodyPr/>
          <a:lstStyle/>
          <a:p>
            <a:fld id="{86CB4B4D-7CA3-9044-876B-883B54F8677D}" type="slidenum">
              <a:rPr lang="en-US" smtClean="0"/>
              <a:pPr/>
              <a:t>‹#›</a:t>
            </a:fld>
            <a:endParaRPr lang="en-US"/>
          </a:p>
        </p:txBody>
      </p:sp>
      <p:sp>
        <p:nvSpPr>
          <p:cNvPr id="2" name="Title 1"/>
          <p:cNvSpPr>
            <a:spLocks noGrp="1"/>
          </p:cNvSpPr>
          <p:nvPr>
            <p:ph type="title"/>
          </p:nvPr>
        </p:nvSpPr>
        <p:spPr>
          <a:xfrm>
            <a:off x="4267200" y="7152640"/>
            <a:ext cx="8344747" cy="1733973"/>
          </a:xfrm>
        </p:spPr>
        <p:txBody>
          <a:bodyPr anchor="t">
            <a:noAutofit/>
          </a:bodyPr>
          <a:lstStyle>
            <a:lvl1pPr algn="l">
              <a:buNone/>
              <a:defRPr sz="3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267200" y="866988"/>
            <a:ext cx="8344747" cy="6068907"/>
          </a:xfrm>
        </p:spPr>
        <p:txBody>
          <a:bodyPr/>
          <a:lstStyle>
            <a:lvl1pPr marL="0" indent="0">
              <a:buNone/>
              <a:defRPr sz="46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41868" y="1408853"/>
            <a:ext cx="3467947" cy="7477760"/>
          </a:xfrm>
        </p:spPr>
        <p:txBody>
          <a:bodyPr/>
          <a:lstStyle>
            <a:lvl1pPr marL="0" indent="0">
              <a:spcAft>
                <a:spcPts val="1422"/>
              </a:spcAft>
              <a:buFontTx/>
              <a:buNone/>
              <a:defRPr sz="2300">
                <a:solidFill>
                  <a:srgbClr val="FFFFFF"/>
                </a:solidFill>
              </a:defRPr>
            </a:lvl1pPr>
            <a:lvl2pPr>
              <a:defRPr sz="1700"/>
            </a:lvl2pPr>
            <a:lvl3pPr>
              <a:defRPr sz="1400"/>
            </a:lvl3pPr>
            <a:lvl4pPr>
              <a:defRPr sz="1300"/>
            </a:lvl4pPr>
            <a:lvl5pPr>
              <a:defRPr sz="13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212413" y="9085705"/>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5" name="Date Placeholder 4"/>
          <p:cNvSpPr>
            <a:spLocks noGrp="1"/>
          </p:cNvSpPr>
          <p:nvPr>
            <p:ph type="dt" sz="half" idx="10"/>
          </p:nvPr>
        </p:nvSpPr>
        <p:spPr>
          <a:xfrm>
            <a:off x="8232039" y="9109311"/>
            <a:ext cx="4330598" cy="520192"/>
          </a:xfrm>
        </p:spPr>
        <p:txBody>
          <a:bodyPr/>
          <a:lstStyle/>
          <a:p>
            <a:fld id="{9D21D778-B565-4D7E-94D7-64010A445B68}" type="datetimeFigureOut">
              <a:rPr lang="en-US" smtClean="0"/>
              <a:pPr/>
              <a:t>04/05/17</a:t>
            </a:fld>
            <a:endParaRPr lang="en-US" dirty="0"/>
          </a:p>
        </p:txBody>
      </p:sp>
      <p:sp>
        <p:nvSpPr>
          <p:cNvPr id="6" name="Footer Placeholder 5"/>
          <p:cNvSpPr>
            <a:spLocks noGrp="1"/>
          </p:cNvSpPr>
          <p:nvPr>
            <p:ph type="ftr" sz="quarter" idx="11"/>
          </p:nvPr>
        </p:nvSpPr>
        <p:spPr>
          <a:xfrm>
            <a:off x="429158" y="9117650"/>
            <a:ext cx="5097882" cy="520192"/>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6" name="Rectangle 15"/>
          <p:cNvSpPr>
            <a:spLocks noChangeArrowheads="1"/>
          </p:cNvSpPr>
          <p:nvPr/>
        </p:nvSpPr>
        <p:spPr bwMode="white">
          <a:xfrm>
            <a:off x="0" y="2"/>
            <a:ext cx="13004800" cy="198168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8" name="Rectangle 17"/>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9" name="Rectangle 18"/>
          <p:cNvSpPr>
            <a:spLocks noChangeArrowheads="1"/>
          </p:cNvSpPr>
          <p:nvPr/>
        </p:nvSpPr>
        <p:spPr bwMode="white">
          <a:xfrm>
            <a:off x="12788053"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9" name="Rectangle 8"/>
          <p:cNvSpPr>
            <a:spLocks noChangeArrowheads="1"/>
          </p:cNvSpPr>
          <p:nvPr/>
        </p:nvSpPr>
        <p:spPr bwMode="auto">
          <a:xfrm>
            <a:off x="212413" y="9085705"/>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39" tIns="65020" rIns="130039" bIns="65020" anchor="ctr" compatLnSpc="1"/>
          <a:lstStyle/>
          <a:p>
            <a:endParaRPr kumimoji="0" lang="en-US"/>
          </a:p>
        </p:txBody>
      </p:sp>
      <p:sp>
        <p:nvSpPr>
          <p:cNvPr id="14" name="Date Placeholder 13"/>
          <p:cNvSpPr>
            <a:spLocks noGrp="1"/>
          </p:cNvSpPr>
          <p:nvPr>
            <p:ph type="dt" sz="half" idx="2"/>
          </p:nvPr>
        </p:nvSpPr>
        <p:spPr>
          <a:xfrm>
            <a:off x="8236374" y="9109311"/>
            <a:ext cx="4330598" cy="520192"/>
          </a:xfrm>
          <a:prstGeom prst="rect">
            <a:avLst/>
          </a:prstGeom>
        </p:spPr>
        <p:txBody>
          <a:bodyPr vert="horz" lIns="130039" tIns="65020" rIns="130039" bIns="65020"/>
          <a:lstStyle>
            <a:lvl1pPr algn="r" eaLnBrk="1" latinLnBrk="0" hangingPunct="1">
              <a:defRPr kumimoji="0" sz="2000">
                <a:solidFill>
                  <a:srgbClr val="FFFFFF"/>
                </a:solidFill>
              </a:defRPr>
            </a:lvl1pPr>
          </a:lstStyle>
          <a:p>
            <a:pPr algn="r" eaLnBrk="1" latinLnBrk="0" hangingPunct="1"/>
            <a:fld id="{9D21D778-B565-4D7E-94D7-64010A445B68}" type="datetimeFigureOut">
              <a:rPr lang="en-US" smtClean="0"/>
              <a:pPr algn="r" eaLnBrk="1" latinLnBrk="0" hangingPunct="1"/>
              <a:t>04/05/17</a:t>
            </a:fld>
            <a:endParaRPr lang="en-US" sz="2000" dirty="0">
              <a:solidFill>
                <a:srgbClr val="FFFFFF"/>
              </a:solidFill>
            </a:endParaRPr>
          </a:p>
        </p:txBody>
      </p:sp>
      <p:sp>
        <p:nvSpPr>
          <p:cNvPr id="3" name="Footer Placeholder 2"/>
          <p:cNvSpPr>
            <a:spLocks noGrp="1"/>
          </p:cNvSpPr>
          <p:nvPr>
            <p:ph type="ftr" sz="quarter" idx="3"/>
          </p:nvPr>
        </p:nvSpPr>
        <p:spPr>
          <a:xfrm>
            <a:off x="433493" y="9117650"/>
            <a:ext cx="5093547" cy="520192"/>
          </a:xfrm>
          <a:prstGeom prst="rect">
            <a:avLst/>
          </a:prstGeom>
        </p:spPr>
        <p:txBody>
          <a:bodyPr vert="horz" lIns="130039" tIns="65020" rIns="130039" bIns="65020"/>
          <a:lstStyle>
            <a:lvl1pPr algn="l" eaLnBrk="1" latinLnBrk="0" hangingPunct="1">
              <a:defRPr kumimoji="0" sz="17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216748" y="221083"/>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39" tIns="65020" rIns="130039" bIns="65020" anchor="ctr" compatLnSpc="1"/>
          <a:lstStyle/>
          <a:p>
            <a:endParaRPr kumimoji="0" lang="en-US" dirty="0"/>
          </a:p>
        </p:txBody>
      </p:sp>
      <p:sp>
        <p:nvSpPr>
          <p:cNvPr id="10" name="Straight Connector 9"/>
          <p:cNvSpPr>
            <a:spLocks noChangeShapeType="1"/>
          </p:cNvSpPr>
          <p:nvPr/>
        </p:nvSpPr>
        <p:spPr bwMode="auto">
          <a:xfrm>
            <a:off x="216748" y="1815812"/>
            <a:ext cx="12562637"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30039" tIns="65020" rIns="130039" bIns="65020" anchor="ctr" compatLnSpc="1"/>
          <a:lstStyle/>
          <a:p>
            <a:endParaRPr kumimoji="0" lang="en-US"/>
          </a:p>
        </p:txBody>
      </p:sp>
      <p:sp>
        <p:nvSpPr>
          <p:cNvPr id="12" name="Oval 11"/>
          <p:cNvSpPr/>
          <p:nvPr/>
        </p:nvSpPr>
        <p:spPr>
          <a:xfrm>
            <a:off x="6068908" y="1359695"/>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15" name="Oval 14"/>
          <p:cNvSpPr/>
          <p:nvPr/>
        </p:nvSpPr>
        <p:spPr>
          <a:xfrm>
            <a:off x="6203291" y="1494078"/>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39" tIns="65020" rIns="130039" bIns="65020" anchor="ctr"/>
          <a:lstStyle/>
          <a:p>
            <a:pPr algn="ctr" eaLnBrk="1" latinLnBrk="0" hangingPunct="1"/>
            <a:endParaRPr kumimoji="0" lang="en-US"/>
          </a:p>
        </p:txBody>
      </p:sp>
      <p:sp>
        <p:nvSpPr>
          <p:cNvPr id="23" name="Slide Number Placeholder 22"/>
          <p:cNvSpPr>
            <a:spLocks noGrp="1"/>
          </p:cNvSpPr>
          <p:nvPr>
            <p:ph type="sldNum" sz="quarter" idx="4"/>
          </p:nvPr>
        </p:nvSpPr>
        <p:spPr>
          <a:xfrm>
            <a:off x="6177280" y="1479359"/>
            <a:ext cx="650240" cy="627662"/>
          </a:xfrm>
          <a:prstGeom prst="rect">
            <a:avLst/>
          </a:prstGeom>
        </p:spPr>
        <p:txBody>
          <a:bodyPr vert="horz" lIns="65020" tIns="65020" rIns="65020" bIns="65020" anchor="ctr">
            <a:normAutofit/>
          </a:bodyPr>
          <a:lstStyle>
            <a:lvl1pPr algn="ctr" eaLnBrk="1" latinLnBrk="0" hangingPunct="1">
              <a:defRPr kumimoji="0" sz="2300">
                <a:solidFill>
                  <a:schemeClr val="accent3">
                    <a:shade val="75000"/>
                  </a:schemeClr>
                </a:solidFill>
              </a:defRPr>
            </a:lvl1pPr>
          </a:lstStyle>
          <a:p>
            <a:fld id="{86CB4B4D-7CA3-9044-876B-883B54F8677D}" type="slidenum">
              <a:rPr lang="en-US" smtClean="0"/>
              <a:pPr/>
              <a:t>‹#›</a:t>
            </a:fld>
            <a:endParaRPr lang="en-US"/>
          </a:p>
        </p:txBody>
      </p:sp>
      <p:sp>
        <p:nvSpPr>
          <p:cNvPr id="22" name="Title Placeholder 21"/>
          <p:cNvSpPr>
            <a:spLocks noGrp="1"/>
          </p:cNvSpPr>
          <p:nvPr>
            <p:ph type="title"/>
          </p:nvPr>
        </p:nvSpPr>
        <p:spPr>
          <a:xfrm>
            <a:off x="429160" y="325120"/>
            <a:ext cx="12137813" cy="1079398"/>
          </a:xfrm>
          <a:prstGeom prst="rect">
            <a:avLst/>
          </a:prstGeom>
        </p:spPr>
        <p:txBody>
          <a:bodyPr vert="horz" lIns="130039" tIns="65020" rIns="130039" bIns="65020"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29160" y="2167467"/>
            <a:ext cx="12137813" cy="6541414"/>
          </a:xfrm>
          <a:prstGeom prst="rect">
            <a:avLst/>
          </a:prstGeom>
        </p:spPr>
        <p:txBody>
          <a:bodyPr vert="horz" lIns="130039" tIns="65020" rIns="130039" bIns="6502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1" latinLnBrk="0" hangingPunct="1">
        <a:spcBef>
          <a:spcPct val="0"/>
        </a:spcBef>
        <a:buNone/>
        <a:defRPr kumimoji="0" sz="4700" kern="1200">
          <a:solidFill>
            <a:schemeClr val="accent3">
              <a:shade val="75000"/>
            </a:schemeClr>
          </a:solidFill>
          <a:latin typeface="+mj-lt"/>
          <a:ea typeface="+mj-ea"/>
          <a:cs typeface="+mj-cs"/>
        </a:defRPr>
      </a:lvl1pPr>
    </p:titleStyle>
    <p:bodyStyle>
      <a:lvl1pPr marL="390118" indent="-390118" algn="l" rtl="0" eaLnBrk="1" latinLnBrk="0" hangingPunct="1">
        <a:spcBef>
          <a:spcPct val="20000"/>
        </a:spcBef>
        <a:buClr>
          <a:schemeClr val="accent1"/>
        </a:buClr>
        <a:buSzPct val="85000"/>
        <a:buFont typeface="Wingdings 2"/>
        <a:buChar char=""/>
        <a:defRPr kumimoji="0" sz="3800" kern="1200">
          <a:solidFill>
            <a:schemeClr val="tx1"/>
          </a:solidFill>
          <a:latin typeface="+mn-lt"/>
          <a:ea typeface="+mn-ea"/>
          <a:cs typeface="+mn-cs"/>
        </a:defRPr>
      </a:lvl1pPr>
      <a:lvl2pPr marL="780236" indent="-390118" algn="l" rtl="0" eaLnBrk="1" latinLnBrk="0" hangingPunct="1">
        <a:spcBef>
          <a:spcPct val="20000"/>
        </a:spcBef>
        <a:buClr>
          <a:schemeClr val="accent2"/>
        </a:buClr>
        <a:buSzPct val="70000"/>
        <a:buFont typeface="Wingdings"/>
        <a:buChar char=""/>
        <a:defRPr kumimoji="0" sz="3100" kern="1200">
          <a:solidFill>
            <a:schemeClr val="tx2"/>
          </a:solidFill>
          <a:latin typeface="+mn-lt"/>
          <a:ea typeface="+mn-ea"/>
          <a:cs typeface="+mn-cs"/>
        </a:defRPr>
      </a:lvl2pPr>
      <a:lvl3pPr marL="1170354" indent="-325098" algn="l" rtl="0" eaLnBrk="1" latinLnBrk="0" hangingPunct="1">
        <a:spcBef>
          <a:spcPct val="20000"/>
        </a:spcBef>
        <a:buClr>
          <a:schemeClr val="accent3"/>
        </a:buClr>
        <a:buSzPct val="75000"/>
        <a:buFont typeface="Wingdings 2"/>
        <a:buChar char=""/>
        <a:defRPr kumimoji="0" sz="2800" kern="1200">
          <a:solidFill>
            <a:schemeClr val="tx1"/>
          </a:solidFill>
          <a:latin typeface="+mn-lt"/>
          <a:ea typeface="+mn-ea"/>
          <a:cs typeface="+mn-cs"/>
        </a:defRPr>
      </a:lvl3pPr>
      <a:lvl4pPr marL="1560472" indent="-325098" algn="l" rtl="0" eaLnBrk="1" latinLnBrk="0" hangingPunct="1">
        <a:spcBef>
          <a:spcPct val="20000"/>
        </a:spcBef>
        <a:buClr>
          <a:schemeClr val="accent4"/>
        </a:buClr>
        <a:buSzPct val="70000"/>
        <a:buFont typeface="Wingdings"/>
        <a:buChar char=""/>
        <a:defRPr kumimoji="0" sz="2800" kern="1200">
          <a:solidFill>
            <a:schemeClr val="tx2"/>
          </a:solidFill>
          <a:latin typeface="+mn-lt"/>
          <a:ea typeface="+mn-ea"/>
          <a:cs typeface="+mn-cs"/>
        </a:defRPr>
      </a:lvl4pPr>
      <a:lvl5pPr marL="1950590" indent="-325098" algn="l" rtl="0" eaLnBrk="1" latinLnBrk="0" hangingPunct="1">
        <a:spcBef>
          <a:spcPct val="20000"/>
        </a:spcBef>
        <a:buClr>
          <a:schemeClr val="accent5"/>
        </a:buClr>
        <a:buFontTx/>
        <a:buChar char="•"/>
        <a:defRPr kumimoji="0" sz="2600" kern="1200">
          <a:solidFill>
            <a:schemeClr val="tx1"/>
          </a:solidFill>
          <a:latin typeface="+mn-lt"/>
          <a:ea typeface="+mn-ea"/>
          <a:cs typeface="+mn-cs"/>
        </a:defRPr>
      </a:lvl5pPr>
      <a:lvl6pPr marL="2340707" indent="-260079" algn="l" rtl="0" eaLnBrk="1" latinLnBrk="0" hangingPunct="1">
        <a:spcBef>
          <a:spcPct val="20000"/>
        </a:spcBef>
        <a:buClr>
          <a:schemeClr val="accent6"/>
        </a:buClr>
        <a:buSzPct val="80000"/>
        <a:buFont typeface="Wingdings 2"/>
        <a:buChar char=""/>
        <a:defRPr kumimoji="0" sz="2600" kern="1200">
          <a:solidFill>
            <a:schemeClr val="tx1"/>
          </a:solidFill>
          <a:latin typeface="+mn-lt"/>
          <a:ea typeface="+mn-ea"/>
          <a:cs typeface="+mn-cs"/>
        </a:defRPr>
      </a:lvl6pPr>
      <a:lvl7pPr marL="2730825" indent="-260079" algn="l" rtl="0" eaLnBrk="1" latinLnBrk="0" hangingPunct="1">
        <a:spcBef>
          <a:spcPct val="20000"/>
        </a:spcBef>
        <a:buClr>
          <a:schemeClr val="accent1">
            <a:shade val="75000"/>
          </a:schemeClr>
        </a:buClr>
        <a:buSzPct val="90000"/>
        <a:buChar char="•"/>
        <a:defRPr kumimoji="0" sz="2300" kern="1200" baseline="0">
          <a:solidFill>
            <a:schemeClr val="tx1"/>
          </a:solidFill>
          <a:latin typeface="+mn-lt"/>
          <a:ea typeface="+mn-ea"/>
          <a:cs typeface="+mn-cs"/>
        </a:defRPr>
      </a:lvl7pPr>
      <a:lvl8pPr marL="2990904" indent="-260079" algn="l" rtl="0" eaLnBrk="1" latinLnBrk="0" hangingPunct="1">
        <a:spcBef>
          <a:spcPct val="20000"/>
        </a:spcBef>
        <a:buClr>
          <a:schemeClr val="accent4">
            <a:shade val="75000"/>
          </a:schemeClr>
        </a:buClr>
        <a:buChar char="•"/>
        <a:defRPr kumimoji="0" sz="2300" kern="1200">
          <a:solidFill>
            <a:schemeClr val="tx1"/>
          </a:solidFill>
          <a:latin typeface="+mn-lt"/>
          <a:ea typeface="+mn-ea"/>
          <a:cs typeface="+mn-cs"/>
        </a:defRPr>
      </a:lvl8pPr>
      <a:lvl9pPr marL="3381022" indent="-260079" algn="l" rtl="0" eaLnBrk="1" latinLnBrk="0" hangingPunct="1">
        <a:spcBef>
          <a:spcPct val="20000"/>
        </a:spcBef>
        <a:buClr>
          <a:schemeClr val="accent2">
            <a:shade val="75000"/>
          </a:schemeClr>
        </a:buClr>
        <a:buSzPct val="90000"/>
        <a:buChar char="•"/>
        <a:defRPr kumimoji="0" sz="20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197" algn="l" rtl="0" eaLnBrk="1" latinLnBrk="0" hangingPunct="1">
        <a:defRPr kumimoji="0" kern="1200">
          <a:solidFill>
            <a:schemeClr val="tx1"/>
          </a:solidFill>
          <a:latin typeface="+mn-lt"/>
          <a:ea typeface="+mn-ea"/>
          <a:cs typeface="+mn-cs"/>
        </a:defRPr>
      </a:lvl2pPr>
      <a:lvl3pPr marL="1300393" algn="l" rtl="0" eaLnBrk="1" latinLnBrk="0" hangingPunct="1">
        <a:defRPr kumimoji="0" kern="1200">
          <a:solidFill>
            <a:schemeClr val="tx1"/>
          </a:solidFill>
          <a:latin typeface="+mn-lt"/>
          <a:ea typeface="+mn-ea"/>
          <a:cs typeface="+mn-cs"/>
        </a:defRPr>
      </a:lvl3pPr>
      <a:lvl4pPr marL="1950590" algn="l" rtl="0" eaLnBrk="1" latinLnBrk="0" hangingPunct="1">
        <a:defRPr kumimoji="0" kern="1200">
          <a:solidFill>
            <a:schemeClr val="tx1"/>
          </a:solidFill>
          <a:latin typeface="+mn-lt"/>
          <a:ea typeface="+mn-ea"/>
          <a:cs typeface="+mn-cs"/>
        </a:defRPr>
      </a:lvl4pPr>
      <a:lvl5pPr marL="2600786" algn="l" rtl="0" eaLnBrk="1" latinLnBrk="0" hangingPunct="1">
        <a:defRPr kumimoji="0" kern="1200">
          <a:solidFill>
            <a:schemeClr val="tx1"/>
          </a:solidFill>
          <a:latin typeface="+mn-lt"/>
          <a:ea typeface="+mn-ea"/>
          <a:cs typeface="+mn-cs"/>
        </a:defRPr>
      </a:lvl5pPr>
      <a:lvl6pPr marL="3250983" algn="l" rtl="0" eaLnBrk="1" latinLnBrk="0" hangingPunct="1">
        <a:defRPr kumimoji="0" kern="1200">
          <a:solidFill>
            <a:schemeClr val="tx1"/>
          </a:solidFill>
          <a:latin typeface="+mn-lt"/>
          <a:ea typeface="+mn-ea"/>
          <a:cs typeface="+mn-cs"/>
        </a:defRPr>
      </a:lvl6pPr>
      <a:lvl7pPr marL="3901180" algn="l" rtl="0" eaLnBrk="1" latinLnBrk="0" hangingPunct="1">
        <a:defRPr kumimoji="0" kern="1200">
          <a:solidFill>
            <a:schemeClr val="tx1"/>
          </a:solidFill>
          <a:latin typeface="+mn-lt"/>
          <a:ea typeface="+mn-ea"/>
          <a:cs typeface="+mn-cs"/>
        </a:defRPr>
      </a:lvl7pPr>
      <a:lvl8pPr marL="4551376" algn="l" rtl="0" eaLnBrk="1" latinLnBrk="0" hangingPunct="1">
        <a:defRPr kumimoji="0" kern="1200">
          <a:solidFill>
            <a:schemeClr val="tx1"/>
          </a:solidFill>
          <a:latin typeface="+mn-lt"/>
          <a:ea typeface="+mn-ea"/>
          <a:cs typeface="+mn-cs"/>
        </a:defRPr>
      </a:lvl8pPr>
      <a:lvl9pPr marL="5201573"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6" name="Rectangle 15"/>
          <p:cNvSpPr>
            <a:spLocks noChangeArrowheads="1"/>
          </p:cNvSpPr>
          <p:nvPr/>
        </p:nvSpPr>
        <p:spPr bwMode="white">
          <a:xfrm>
            <a:off x="0" y="1"/>
            <a:ext cx="13004800" cy="198168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8" name="Rectangle 17"/>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9" name="Rectangle 18"/>
          <p:cNvSpPr>
            <a:spLocks noChangeArrowheads="1"/>
          </p:cNvSpPr>
          <p:nvPr/>
        </p:nvSpPr>
        <p:spPr bwMode="white">
          <a:xfrm>
            <a:off x="12788053"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9" name="Rectangle 8"/>
          <p:cNvSpPr>
            <a:spLocks noChangeArrowheads="1"/>
          </p:cNvSpPr>
          <p:nvPr/>
        </p:nvSpPr>
        <p:spPr bwMode="auto">
          <a:xfrm>
            <a:off x="212412" y="9085704"/>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4" name="Date Placeholder 13"/>
          <p:cNvSpPr>
            <a:spLocks noGrp="1"/>
          </p:cNvSpPr>
          <p:nvPr>
            <p:ph type="dt" sz="half" idx="2"/>
          </p:nvPr>
        </p:nvSpPr>
        <p:spPr>
          <a:xfrm>
            <a:off x="8236374" y="9109311"/>
            <a:ext cx="4330598" cy="520192"/>
          </a:xfrm>
          <a:prstGeom prst="rect">
            <a:avLst/>
          </a:prstGeom>
        </p:spPr>
        <p:txBody>
          <a:bodyPr vert="horz" lIns="130046" tIns="65023" rIns="130046" bIns="65023"/>
          <a:lstStyle>
            <a:lvl1pPr algn="r" eaLnBrk="1" latinLnBrk="0" hangingPunct="1">
              <a:defRPr kumimoji="0" sz="2000">
                <a:solidFill>
                  <a:srgbClr val="FFFFFF"/>
                </a:solidFill>
              </a:defRPr>
            </a:lvl1pPr>
          </a:lstStyle>
          <a:p>
            <a:pPr algn="r" eaLnBrk="1" latinLnBrk="0" hangingPunct="1"/>
            <a:fld id="{9D21D778-B565-4D7E-94D7-64010A445B68}" type="datetimeFigureOut">
              <a:rPr lang="en-US" smtClean="0"/>
              <a:pPr algn="r" eaLnBrk="1" latinLnBrk="0" hangingPunct="1"/>
              <a:t>04/05/17</a:t>
            </a:fld>
            <a:endParaRPr lang="en-US" sz="2000" dirty="0">
              <a:solidFill>
                <a:srgbClr val="FFFFFF"/>
              </a:solidFill>
            </a:endParaRPr>
          </a:p>
        </p:txBody>
      </p:sp>
      <p:sp>
        <p:nvSpPr>
          <p:cNvPr id="3" name="Footer Placeholder 2"/>
          <p:cNvSpPr>
            <a:spLocks noGrp="1"/>
          </p:cNvSpPr>
          <p:nvPr>
            <p:ph type="ftr" sz="quarter" idx="3"/>
          </p:nvPr>
        </p:nvSpPr>
        <p:spPr>
          <a:xfrm>
            <a:off x="433493" y="9117650"/>
            <a:ext cx="5093547" cy="520192"/>
          </a:xfrm>
          <a:prstGeom prst="rect">
            <a:avLst/>
          </a:prstGeom>
        </p:spPr>
        <p:txBody>
          <a:bodyPr vert="horz" lIns="130046" tIns="65023" rIns="130046" bIns="65023"/>
          <a:lstStyle>
            <a:lvl1pPr algn="l" eaLnBrk="1" latinLnBrk="0" hangingPunct="1">
              <a:defRPr kumimoji="0" sz="17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216747" y="221082"/>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10" name="Straight Connector 9"/>
          <p:cNvSpPr>
            <a:spLocks noChangeShapeType="1"/>
          </p:cNvSpPr>
          <p:nvPr/>
        </p:nvSpPr>
        <p:spPr bwMode="auto">
          <a:xfrm>
            <a:off x="216747" y="1815812"/>
            <a:ext cx="12562637"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12" name="Oval 11"/>
          <p:cNvSpPr/>
          <p:nvPr/>
        </p:nvSpPr>
        <p:spPr>
          <a:xfrm>
            <a:off x="6068907" y="1359695"/>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5" name="Oval 14"/>
          <p:cNvSpPr/>
          <p:nvPr/>
        </p:nvSpPr>
        <p:spPr>
          <a:xfrm>
            <a:off x="6203290" y="1494078"/>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3" name="Slide Number Placeholder 22"/>
          <p:cNvSpPr>
            <a:spLocks noGrp="1"/>
          </p:cNvSpPr>
          <p:nvPr>
            <p:ph type="sldNum" sz="quarter" idx="4"/>
          </p:nvPr>
        </p:nvSpPr>
        <p:spPr>
          <a:xfrm>
            <a:off x="6177280" y="1479359"/>
            <a:ext cx="650240" cy="627662"/>
          </a:xfrm>
          <a:prstGeom prst="rect">
            <a:avLst/>
          </a:prstGeom>
        </p:spPr>
        <p:txBody>
          <a:bodyPr vert="horz" lIns="65023" tIns="65023" rIns="65023" bIns="65023" anchor="ctr">
            <a:normAutofit/>
          </a:bodyPr>
          <a:lstStyle>
            <a:lvl1pPr algn="ctr" eaLnBrk="1" latinLnBrk="0" hangingPunct="1">
              <a:defRPr kumimoji="0" sz="2300">
                <a:solidFill>
                  <a:schemeClr val="accent3">
                    <a:shade val="75000"/>
                  </a:schemeClr>
                </a:solidFill>
              </a:defRPr>
            </a:lvl1pPr>
          </a:lstStyle>
          <a:p>
            <a:fld id="{86CB4B4D-7CA3-9044-876B-883B54F8677D}" type="slidenum">
              <a:rPr lang="en-US" smtClean="0"/>
              <a:pPr/>
              <a:t>‹#›</a:t>
            </a:fld>
            <a:endParaRPr lang="en-US"/>
          </a:p>
        </p:txBody>
      </p:sp>
      <p:sp>
        <p:nvSpPr>
          <p:cNvPr id="22" name="Title Placeholder 21"/>
          <p:cNvSpPr>
            <a:spLocks noGrp="1"/>
          </p:cNvSpPr>
          <p:nvPr>
            <p:ph type="title"/>
          </p:nvPr>
        </p:nvSpPr>
        <p:spPr>
          <a:xfrm>
            <a:off x="429159" y="325120"/>
            <a:ext cx="12137813" cy="1079398"/>
          </a:xfrm>
          <a:prstGeom prst="rect">
            <a:avLst/>
          </a:prstGeom>
        </p:spPr>
        <p:txBody>
          <a:bodyPr vert="horz" lIns="130046" tIns="65023" rIns="130046" bIns="65023"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29159" y="2167467"/>
            <a:ext cx="12137813" cy="6541414"/>
          </a:xfrm>
          <a:prstGeom prst="rect">
            <a:avLst/>
          </a:prstGeom>
        </p:spPr>
        <p:txBody>
          <a:bodyPr vert="horz" lIns="130046" tIns="65023" rIns="130046" bIns="6502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1" latinLnBrk="0" hangingPunct="1">
        <a:spcBef>
          <a:spcPct val="0"/>
        </a:spcBef>
        <a:buNone/>
        <a:defRPr kumimoji="0" sz="4700" kern="1200">
          <a:solidFill>
            <a:schemeClr val="accent3">
              <a:shade val="75000"/>
            </a:schemeClr>
          </a:solidFill>
          <a:latin typeface="+mj-lt"/>
          <a:ea typeface="+mj-ea"/>
          <a:cs typeface="+mj-cs"/>
        </a:defRPr>
      </a:lvl1pPr>
    </p:titleStyle>
    <p:bodyStyle>
      <a:lvl1pPr marL="390138" indent="-390138" algn="l" rtl="0" eaLnBrk="1" latinLnBrk="0" hangingPunct="1">
        <a:spcBef>
          <a:spcPct val="20000"/>
        </a:spcBef>
        <a:buClr>
          <a:schemeClr val="accent1"/>
        </a:buClr>
        <a:buSzPct val="85000"/>
        <a:buFont typeface="Wingdings 2"/>
        <a:buChar char=""/>
        <a:defRPr kumimoji="0" sz="3800" kern="1200">
          <a:solidFill>
            <a:schemeClr val="tx1"/>
          </a:solidFill>
          <a:latin typeface="+mn-lt"/>
          <a:ea typeface="+mn-ea"/>
          <a:cs typeface="+mn-cs"/>
        </a:defRPr>
      </a:lvl1pPr>
      <a:lvl2pPr marL="780276" indent="-390138" algn="l" rtl="0" eaLnBrk="1" latinLnBrk="0" hangingPunct="1">
        <a:spcBef>
          <a:spcPct val="20000"/>
        </a:spcBef>
        <a:buClr>
          <a:schemeClr val="accent2"/>
        </a:buClr>
        <a:buSzPct val="70000"/>
        <a:buFont typeface="Wingdings"/>
        <a:buChar char=""/>
        <a:defRPr kumimoji="0" sz="3100" kern="1200">
          <a:solidFill>
            <a:schemeClr val="tx2"/>
          </a:solidFill>
          <a:latin typeface="+mn-lt"/>
          <a:ea typeface="+mn-ea"/>
          <a:cs typeface="+mn-cs"/>
        </a:defRPr>
      </a:lvl2pPr>
      <a:lvl3pPr marL="1170414" indent="-325115" algn="l" rtl="0" eaLnBrk="1" latinLnBrk="0" hangingPunct="1">
        <a:spcBef>
          <a:spcPct val="20000"/>
        </a:spcBef>
        <a:buClr>
          <a:schemeClr val="accent3"/>
        </a:buClr>
        <a:buSzPct val="75000"/>
        <a:buFont typeface="Wingdings 2"/>
        <a:buChar char=""/>
        <a:defRPr kumimoji="0" sz="2800" kern="1200">
          <a:solidFill>
            <a:schemeClr val="tx1"/>
          </a:solidFill>
          <a:latin typeface="+mn-lt"/>
          <a:ea typeface="+mn-ea"/>
          <a:cs typeface="+mn-cs"/>
        </a:defRPr>
      </a:lvl3pPr>
      <a:lvl4pPr marL="1560552" indent="-325115" algn="l" rtl="0" eaLnBrk="1" latinLnBrk="0" hangingPunct="1">
        <a:spcBef>
          <a:spcPct val="20000"/>
        </a:spcBef>
        <a:buClr>
          <a:schemeClr val="accent4"/>
        </a:buClr>
        <a:buSzPct val="70000"/>
        <a:buFont typeface="Wingdings"/>
        <a:buChar char=""/>
        <a:defRPr kumimoji="0" sz="2800" kern="1200">
          <a:solidFill>
            <a:schemeClr val="tx2"/>
          </a:solidFill>
          <a:latin typeface="+mn-lt"/>
          <a:ea typeface="+mn-ea"/>
          <a:cs typeface="+mn-cs"/>
        </a:defRPr>
      </a:lvl4pPr>
      <a:lvl5pPr marL="1950690" indent="-325115" algn="l" rtl="0" eaLnBrk="1" latinLnBrk="0" hangingPunct="1">
        <a:spcBef>
          <a:spcPct val="20000"/>
        </a:spcBef>
        <a:buClr>
          <a:schemeClr val="accent5"/>
        </a:buClr>
        <a:buFontTx/>
        <a:buChar char="•"/>
        <a:defRPr kumimoji="0" sz="2600" kern="1200">
          <a:solidFill>
            <a:schemeClr val="tx1"/>
          </a:solidFill>
          <a:latin typeface="+mn-lt"/>
          <a:ea typeface="+mn-ea"/>
          <a:cs typeface="+mn-cs"/>
        </a:defRPr>
      </a:lvl5pPr>
      <a:lvl6pPr marL="2340827" indent="-260092" algn="l" rtl="0" eaLnBrk="1" latinLnBrk="0" hangingPunct="1">
        <a:spcBef>
          <a:spcPct val="20000"/>
        </a:spcBef>
        <a:buClr>
          <a:schemeClr val="accent6"/>
        </a:buClr>
        <a:buSzPct val="80000"/>
        <a:buFont typeface="Wingdings 2"/>
        <a:buChar char=""/>
        <a:defRPr kumimoji="0" sz="2600" kern="1200">
          <a:solidFill>
            <a:schemeClr val="tx1"/>
          </a:solidFill>
          <a:latin typeface="+mn-lt"/>
          <a:ea typeface="+mn-ea"/>
          <a:cs typeface="+mn-cs"/>
        </a:defRPr>
      </a:lvl6pPr>
      <a:lvl7pPr marL="2730965" indent="-260092" algn="l" rtl="0" eaLnBrk="1" latinLnBrk="0" hangingPunct="1">
        <a:spcBef>
          <a:spcPct val="20000"/>
        </a:spcBef>
        <a:buClr>
          <a:schemeClr val="accent1">
            <a:shade val="75000"/>
          </a:schemeClr>
        </a:buClr>
        <a:buSzPct val="90000"/>
        <a:buChar char="•"/>
        <a:defRPr kumimoji="0" sz="2300" kern="1200" baseline="0">
          <a:solidFill>
            <a:schemeClr val="tx1"/>
          </a:solidFill>
          <a:latin typeface="+mn-lt"/>
          <a:ea typeface="+mn-ea"/>
          <a:cs typeface="+mn-cs"/>
        </a:defRPr>
      </a:lvl7pPr>
      <a:lvl8pPr marL="2991057" indent="-260092" algn="l" rtl="0" eaLnBrk="1" latinLnBrk="0" hangingPunct="1">
        <a:spcBef>
          <a:spcPct val="20000"/>
        </a:spcBef>
        <a:buClr>
          <a:schemeClr val="accent4">
            <a:shade val="75000"/>
          </a:schemeClr>
        </a:buClr>
        <a:buChar char="•"/>
        <a:defRPr kumimoji="0" sz="2300" kern="1200">
          <a:solidFill>
            <a:schemeClr val="tx1"/>
          </a:solidFill>
          <a:latin typeface="+mn-lt"/>
          <a:ea typeface="+mn-ea"/>
          <a:cs typeface="+mn-cs"/>
        </a:defRPr>
      </a:lvl8pPr>
      <a:lvl9pPr marL="3381195" indent="-260092" algn="l" rtl="0" eaLnBrk="1" latinLnBrk="0" hangingPunct="1">
        <a:spcBef>
          <a:spcPct val="20000"/>
        </a:spcBef>
        <a:buClr>
          <a:schemeClr val="accent2">
            <a:shade val="75000"/>
          </a:schemeClr>
        </a:buClr>
        <a:buSzPct val="90000"/>
        <a:buChar char="•"/>
        <a:defRPr kumimoji="0" sz="20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file:///D:\bottij\My%20Documents\Accross%20Departments\PARENTING\Moms\Parenting%20Kids%20VICS%20First%20Defense.mp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file:///D:\bottij\My%20Documents\Accross%20Departments\PARENTING\Moms\Parenting%20Kid%20Slaps%20Mom%20Dr.%20Phil.m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44600" y="3733800"/>
            <a:ext cx="10464801" cy="1371600"/>
          </a:xfrm>
        </p:spPr>
        <p:txBody>
          <a:bodyPr>
            <a:noAutofit/>
          </a:bodyPr>
          <a:lstStyle/>
          <a:p>
            <a:pPr algn="l" eaLnBrk="1" hangingPunct="1">
              <a:defRPr/>
            </a:pPr>
            <a:r>
              <a:rPr lang="en-US" sz="4400" i="1" dirty="0" smtClean="0">
                <a:solidFill>
                  <a:schemeClr val="tx1">
                    <a:lumMod val="95000"/>
                    <a:lumOff val="5000"/>
                  </a:schemeClr>
                </a:solidFill>
              </a:rPr>
              <a:t>Being In Control Without Damaging the Relationship</a:t>
            </a:r>
            <a:endParaRPr lang="en-US" sz="4400" i="1" dirty="0">
              <a:solidFill>
                <a:schemeClr val="tx1">
                  <a:lumMod val="95000"/>
                  <a:lumOff val="5000"/>
                </a:schemeClr>
              </a:solidFill>
            </a:endParaRPr>
          </a:p>
        </p:txBody>
      </p:sp>
      <p:sp>
        <p:nvSpPr>
          <p:cNvPr id="13315" name="Title 2"/>
          <p:cNvSpPr>
            <a:spLocks noGrp="1"/>
          </p:cNvSpPr>
          <p:nvPr>
            <p:ph type="ctrTitle"/>
          </p:nvPr>
        </p:nvSpPr>
        <p:spPr>
          <a:xfrm>
            <a:off x="650240" y="541867"/>
            <a:ext cx="11595947" cy="2384213"/>
          </a:xfrm>
        </p:spPr>
        <p:txBody>
          <a:bodyPr>
            <a:normAutofit fontScale="90000"/>
          </a:bodyPr>
          <a:lstStyle/>
          <a:p>
            <a:pPr eaLnBrk="1" hangingPunct="1"/>
            <a:r>
              <a:rPr lang="en-US" sz="7700" b="1" dirty="0" smtClean="0">
                <a:solidFill>
                  <a:schemeClr val="tx1">
                    <a:lumMod val="95000"/>
                    <a:lumOff val="5000"/>
                  </a:schemeClr>
                </a:solidFill>
              </a:rPr>
              <a:t>Authoritative Parenting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Tree>
  </p:cSld>
  <p:clrMapOvr>
    <a:masterClrMapping/>
  </p:clrMapOvr>
  <p:transition/>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8" name="Shape 166"/>
          <p:cNvSpPr/>
          <p:nvPr/>
        </p:nvSpPr>
        <p:spPr>
          <a:xfrm>
            <a:off x="177800" y="1025293"/>
            <a:ext cx="6988890" cy="3241907"/>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spAutoFit/>
          </a:bodyPr>
          <a:lstStyle/>
          <a:p>
            <a:pPr marL="444477" indent="-444477" algn="l">
              <a:lnSpc>
                <a:spcPct val="85000"/>
              </a:lnSpc>
              <a:buSzPct val="75000"/>
              <a:buChar char="•"/>
              <a:defRPr sz="3200"/>
            </a:pPr>
            <a:r>
              <a:rPr sz="4000" dirty="0"/>
              <a:t>Friends</a:t>
            </a:r>
          </a:p>
          <a:p>
            <a:pPr marL="444477" indent="-444477" algn="l">
              <a:lnSpc>
                <a:spcPct val="85000"/>
              </a:lnSpc>
              <a:buSzPct val="75000"/>
              <a:buChar char="•"/>
              <a:defRPr sz="3200"/>
            </a:pPr>
            <a:r>
              <a:rPr sz="4000" dirty="0"/>
              <a:t>Extremely involved</a:t>
            </a:r>
          </a:p>
          <a:p>
            <a:pPr marL="444477" indent="-444477" algn="l">
              <a:lnSpc>
                <a:spcPct val="85000"/>
              </a:lnSpc>
              <a:buSzPct val="75000"/>
              <a:buChar char="•"/>
              <a:defRPr sz="3200"/>
            </a:pPr>
            <a:r>
              <a:rPr sz="4000" dirty="0"/>
              <a:t>Reluctant to discipline</a:t>
            </a:r>
          </a:p>
          <a:p>
            <a:pPr marL="444477" indent="-444477" algn="l">
              <a:lnSpc>
                <a:spcPct val="85000"/>
              </a:lnSpc>
              <a:buSzPct val="75000"/>
              <a:buChar char="•"/>
              <a:defRPr sz="3200"/>
            </a:pPr>
            <a:r>
              <a:rPr sz="4000" dirty="0"/>
              <a:t>Wants to make child happy</a:t>
            </a:r>
          </a:p>
          <a:p>
            <a:pPr marL="444477" indent="-444477" algn="l">
              <a:lnSpc>
                <a:spcPct val="85000"/>
              </a:lnSpc>
              <a:buSzPct val="75000"/>
              <a:buChar char="•"/>
              <a:defRPr sz="3200"/>
            </a:pPr>
            <a:r>
              <a:rPr sz="4000" dirty="0"/>
              <a:t>Rules are erratically enforced</a:t>
            </a:r>
          </a:p>
        </p:txBody>
      </p:sp>
      <p:sp>
        <p:nvSpPr>
          <p:cNvPr id="9" name="Rectangle 8"/>
          <p:cNvSpPr/>
          <p:nvPr/>
        </p:nvSpPr>
        <p:spPr>
          <a:xfrm>
            <a:off x="355221" y="304800"/>
            <a:ext cx="3387466" cy="769441"/>
          </a:xfrm>
          <a:prstGeom prst="rect">
            <a:avLst/>
          </a:prstGeom>
        </p:spPr>
        <p:txBody>
          <a:bodyPr wrap="none">
            <a:spAutoFit/>
          </a:bodyPr>
          <a:lstStyle/>
          <a:p>
            <a:r>
              <a:rPr lang="en-US" sz="4400" b="1" dirty="0" smtClean="0">
                <a:solidFill>
                  <a:srgbClr val="C00000"/>
                </a:solidFill>
              </a:rPr>
              <a:t>Permissive</a:t>
            </a:r>
            <a:endParaRPr lang="en-US" sz="4400" b="1" dirty="0">
              <a:solidFill>
                <a:srgbClr val="C00000"/>
              </a:solidFill>
            </a:endParaRP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10" name="Shape 178"/>
          <p:cNvSpPr/>
          <p:nvPr/>
        </p:nvSpPr>
        <p:spPr>
          <a:xfrm>
            <a:off x="254000" y="1219200"/>
            <a:ext cx="6236584" cy="2595576"/>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marL="444500" indent="-444500" algn="l">
              <a:buSzPct val="75000"/>
              <a:buChar char="•"/>
              <a:defRPr sz="3200"/>
            </a:lvl1pPr>
          </a:lstStyle>
          <a:p>
            <a:pPr>
              <a:lnSpc>
                <a:spcPct val="90000"/>
              </a:lnSpc>
            </a:pPr>
            <a:r>
              <a:rPr sz="3600" dirty="0"/>
              <a:t>Child has little to no </a:t>
            </a:r>
            <a:r>
              <a:rPr sz="3600" dirty="0" smtClean="0"/>
              <a:t>responsibilities</a:t>
            </a:r>
            <a:r>
              <a:rPr lang="en-US" sz="3600" dirty="0" smtClean="0"/>
              <a:t>.</a:t>
            </a:r>
          </a:p>
          <a:p>
            <a:pPr>
              <a:lnSpc>
                <a:spcPct val="90000"/>
              </a:lnSpc>
            </a:pPr>
            <a:r>
              <a:rPr lang="en-US" sz="3600" dirty="0" smtClean="0"/>
              <a:t>“Just a stage…”</a:t>
            </a:r>
          </a:p>
          <a:p>
            <a:pPr>
              <a:lnSpc>
                <a:spcPct val="90000"/>
              </a:lnSpc>
            </a:pPr>
            <a:r>
              <a:rPr lang="en-US" sz="3600" dirty="0" smtClean="0"/>
              <a:t>“The teacher did a lousy job teaching the material.”</a:t>
            </a:r>
            <a:endParaRPr sz="3600" dirty="0"/>
          </a:p>
        </p:txBody>
      </p:sp>
      <p:sp>
        <p:nvSpPr>
          <p:cNvPr id="11" name="Rectangle 10"/>
          <p:cNvSpPr/>
          <p:nvPr/>
        </p:nvSpPr>
        <p:spPr>
          <a:xfrm>
            <a:off x="355221" y="304800"/>
            <a:ext cx="3387466" cy="769441"/>
          </a:xfrm>
          <a:prstGeom prst="rect">
            <a:avLst/>
          </a:prstGeom>
        </p:spPr>
        <p:txBody>
          <a:bodyPr wrap="none">
            <a:spAutoFit/>
          </a:bodyPr>
          <a:lstStyle/>
          <a:p>
            <a:r>
              <a:rPr lang="en-US" sz="4400" b="1" dirty="0" smtClean="0">
                <a:solidFill>
                  <a:srgbClr val="C00000"/>
                </a:solidFill>
              </a:rPr>
              <a:t>Permissive</a:t>
            </a:r>
            <a:endParaRPr lang="en-US" sz="4400" b="1" dirty="0">
              <a:solidFill>
                <a:srgbClr val="C00000"/>
              </a:solidFill>
            </a:endParaRP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ssolv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9" name="Shape 176"/>
          <p:cNvSpPr/>
          <p:nvPr/>
        </p:nvSpPr>
        <p:spPr>
          <a:xfrm>
            <a:off x="235863" y="2025539"/>
            <a:ext cx="6236584" cy="2072356"/>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444477" indent="-444477" algn="l">
              <a:buSzPct val="75000"/>
              <a:buChar char="•"/>
              <a:defRPr sz="3200"/>
            </a:pPr>
            <a:r>
              <a:rPr dirty="0"/>
              <a:t>“Just a stage she is going through”</a:t>
            </a:r>
          </a:p>
          <a:p>
            <a:pPr marL="444477" indent="-444477" algn="l">
              <a:buSzPct val="75000"/>
              <a:buChar char="•"/>
              <a:defRPr sz="3200"/>
            </a:pPr>
            <a:r>
              <a:rPr dirty="0"/>
              <a:t>“The teacher didn’t present the material well”</a:t>
            </a:r>
          </a:p>
        </p:txBody>
      </p:sp>
      <p:sp>
        <p:nvSpPr>
          <p:cNvPr id="10" name="Shape 178"/>
          <p:cNvSpPr/>
          <p:nvPr/>
        </p:nvSpPr>
        <p:spPr>
          <a:xfrm>
            <a:off x="235863" y="1066800"/>
            <a:ext cx="6236584" cy="1087471"/>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marL="444500" indent="-444500" algn="l">
              <a:buSzPct val="75000"/>
              <a:buChar char="•"/>
              <a:defRPr sz="3200"/>
            </a:lvl1pPr>
          </a:lstStyle>
          <a:p>
            <a:r>
              <a:rPr dirty="0"/>
              <a:t>Child has little to no responsibilities</a:t>
            </a:r>
          </a:p>
        </p:txBody>
      </p:sp>
      <p:sp>
        <p:nvSpPr>
          <p:cNvPr id="11" name="Shape 188"/>
          <p:cNvSpPr/>
          <p:nvPr/>
        </p:nvSpPr>
        <p:spPr>
          <a:xfrm>
            <a:off x="558800" y="2273842"/>
            <a:ext cx="12115800" cy="6196562"/>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50797" tIns="50797" rIns="50797" bIns="50797" anchor="ctr">
            <a:spAutoFit/>
          </a:bodyPr>
          <a:lstStyle/>
          <a:p>
            <a:pPr algn="l">
              <a:lnSpc>
                <a:spcPct val="90000"/>
              </a:lnSpc>
              <a:defRPr sz="3800">
                <a:solidFill>
                  <a:srgbClr val="FFFFFF"/>
                </a:solidFill>
              </a:defRPr>
            </a:pPr>
            <a:r>
              <a:rPr lang="en-US" sz="4400" spc="117" dirty="0" err="1" smtClean="0"/>
              <a:t>Lavine</a:t>
            </a:r>
            <a:r>
              <a:rPr lang="en-US" sz="4400" spc="117" dirty="0" smtClean="0"/>
              <a:t>: </a:t>
            </a:r>
            <a:r>
              <a:rPr sz="4400" spc="117" dirty="0" smtClean="0"/>
              <a:t>Children </a:t>
            </a:r>
            <a:r>
              <a:rPr sz="4400" spc="117" dirty="0"/>
              <a:t>of permissive par</a:t>
            </a:r>
            <a:r>
              <a:rPr sz="4400" dirty="0"/>
              <a:t>ents tend to be likable, social, and to enjoy high self-esteem. On </a:t>
            </a:r>
            <a:r>
              <a:rPr sz="4400" spc="131" dirty="0"/>
              <a:t>the other hand, they tend to be </a:t>
            </a:r>
            <a:r>
              <a:rPr sz="4400" b="1" spc="131" dirty="0">
                <a:latin typeface="Helvetica"/>
                <a:ea typeface="Helvetica"/>
                <a:cs typeface="Helvetica"/>
                <a:sym typeface="Helvetica"/>
              </a:rPr>
              <a:t>impulsive</a:t>
            </a:r>
            <a:r>
              <a:rPr sz="4400" spc="131" dirty="0"/>
              <a:t>, </a:t>
            </a:r>
            <a:r>
              <a:rPr sz="4400" b="1" spc="131" dirty="0">
                <a:latin typeface="Helvetica"/>
                <a:ea typeface="Helvetica"/>
                <a:cs typeface="Helvetica"/>
                <a:sym typeface="Helvetica"/>
              </a:rPr>
              <a:t>immature</a:t>
            </a:r>
            <a:r>
              <a:rPr sz="4400" spc="131" dirty="0"/>
              <a:t>, and to have </a:t>
            </a:r>
            <a:r>
              <a:rPr sz="4400" b="1" spc="117" dirty="0">
                <a:latin typeface="Helvetica"/>
                <a:ea typeface="Helvetica"/>
                <a:cs typeface="Helvetica"/>
                <a:sym typeface="Helvetica"/>
              </a:rPr>
              <a:t>difficulty understanding the consequences of their actions</a:t>
            </a:r>
            <a:r>
              <a:rPr sz="4400" spc="117" dirty="0"/>
              <a:t>. These </a:t>
            </a:r>
            <a:r>
              <a:rPr sz="4400" spc="87" dirty="0"/>
              <a:t>children tend to be </a:t>
            </a:r>
            <a:r>
              <a:rPr sz="4400" b="1" spc="87" dirty="0">
                <a:latin typeface="Helvetica"/>
                <a:ea typeface="Helvetica"/>
                <a:cs typeface="Helvetica"/>
                <a:sym typeface="Helvetica"/>
              </a:rPr>
              <a:t>manipulative</a:t>
            </a:r>
            <a:r>
              <a:rPr sz="4400" spc="87" dirty="0"/>
              <a:t> and have </a:t>
            </a:r>
            <a:r>
              <a:rPr sz="4400" b="1" spc="87" dirty="0">
                <a:latin typeface="Helvetica"/>
                <a:ea typeface="Helvetica"/>
                <a:cs typeface="Helvetica"/>
                <a:sym typeface="Helvetica"/>
              </a:rPr>
              <a:t>lower rates of academic </a:t>
            </a:r>
            <a:r>
              <a:rPr sz="4400" b="1" spc="203" dirty="0">
                <a:latin typeface="Helvetica"/>
                <a:ea typeface="Helvetica"/>
                <a:cs typeface="Helvetica"/>
                <a:sym typeface="Helvetica"/>
              </a:rPr>
              <a:t>achievement</a:t>
            </a:r>
            <a:r>
              <a:rPr sz="4400" spc="203" dirty="0"/>
              <a:t> and </a:t>
            </a:r>
            <a:r>
              <a:rPr sz="4400" b="1" spc="203" dirty="0">
                <a:latin typeface="Helvetica"/>
                <a:ea typeface="Helvetica"/>
                <a:cs typeface="Helvetica"/>
                <a:sym typeface="Helvetica"/>
              </a:rPr>
              <a:t>higher rates of substance abuse</a:t>
            </a:r>
            <a:r>
              <a:rPr sz="4400" spc="203" dirty="0"/>
              <a:t> than children </a:t>
            </a:r>
            <a:r>
              <a:rPr sz="4400" spc="87" dirty="0"/>
              <a:t>from either authoritarian or authoritative </a:t>
            </a:r>
            <a:r>
              <a:rPr sz="4400" spc="87" dirty="0" smtClean="0"/>
              <a:t>homes.</a:t>
            </a:r>
            <a:r>
              <a:rPr sz="4400" spc="87" baseline="31999" dirty="0" smtClean="0">
                <a:latin typeface="Trebuchet MS"/>
                <a:ea typeface="Trebuchet MS"/>
                <a:cs typeface="Trebuchet MS"/>
                <a:sym typeface="Trebuchet MS"/>
              </a:rPr>
              <a:t>4</a:t>
            </a:r>
            <a:endParaRPr sz="4400" spc="117" dirty="0"/>
          </a:p>
        </p:txBody>
      </p:sp>
      <p:sp>
        <p:nvSpPr>
          <p:cNvPr id="12" name="Rectangle 11"/>
          <p:cNvSpPr/>
          <p:nvPr/>
        </p:nvSpPr>
        <p:spPr>
          <a:xfrm>
            <a:off x="355221" y="304800"/>
            <a:ext cx="3387466" cy="769441"/>
          </a:xfrm>
          <a:prstGeom prst="rect">
            <a:avLst/>
          </a:prstGeom>
        </p:spPr>
        <p:txBody>
          <a:bodyPr wrap="none">
            <a:spAutoFit/>
          </a:bodyPr>
          <a:lstStyle/>
          <a:p>
            <a:r>
              <a:rPr lang="en-US" sz="4400" b="1" dirty="0" smtClean="0">
                <a:solidFill>
                  <a:srgbClr val="C00000"/>
                </a:solidFill>
              </a:rPr>
              <a:t>Permissive</a:t>
            </a:r>
            <a:endParaRPr lang="en-US" sz="4400" b="1" dirty="0">
              <a:solidFill>
                <a:srgbClr val="C00000"/>
              </a:solidFill>
            </a:endParaRPr>
          </a:p>
        </p:txBody>
      </p:sp>
    </p:spTree>
  </p:cSld>
  <p:clrMapOvr>
    <a:masterClrMapping/>
  </p:clrMapOvr>
  <p:transition/>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11" name="Shape 198"/>
          <p:cNvSpPr/>
          <p:nvPr/>
        </p:nvSpPr>
        <p:spPr>
          <a:xfrm>
            <a:off x="6569947" y="5216293"/>
            <a:ext cx="6141781" cy="3241907"/>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444477" indent="-444477" algn="l">
              <a:lnSpc>
                <a:spcPct val="85000"/>
              </a:lnSpc>
              <a:buSzPct val="75000"/>
              <a:buChar char="•"/>
              <a:defRPr sz="3200"/>
            </a:pPr>
            <a:r>
              <a:rPr sz="4000" dirty="0"/>
              <a:t>“Do as you are told” style</a:t>
            </a:r>
          </a:p>
          <a:p>
            <a:pPr marL="444477" indent="-444477" algn="l">
              <a:lnSpc>
                <a:spcPct val="85000"/>
              </a:lnSpc>
              <a:buSzPct val="75000"/>
              <a:buChar char="•"/>
              <a:defRPr sz="3200"/>
            </a:pPr>
            <a:r>
              <a:rPr sz="4000" dirty="0"/>
              <a:t>Strict/inflexible set of rules</a:t>
            </a:r>
          </a:p>
          <a:p>
            <a:pPr marL="444477" indent="-444477" algn="l">
              <a:lnSpc>
                <a:spcPct val="85000"/>
              </a:lnSpc>
              <a:buSzPct val="75000"/>
              <a:buChar char="•"/>
              <a:defRPr sz="3200"/>
            </a:pPr>
            <a:r>
              <a:rPr sz="4000" dirty="0"/>
              <a:t>Not interested in child’s point of </a:t>
            </a:r>
            <a:r>
              <a:rPr sz="4000" dirty="0" smtClean="0"/>
              <a:t>view</a:t>
            </a:r>
          </a:p>
        </p:txBody>
      </p:sp>
      <p:sp>
        <p:nvSpPr>
          <p:cNvPr id="12" name="Shape 197"/>
          <p:cNvSpPr/>
          <p:nvPr/>
        </p:nvSpPr>
        <p:spPr>
          <a:xfrm>
            <a:off x="9245600" y="8320445"/>
            <a:ext cx="3645223" cy="779695"/>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sz="4400" dirty="0">
                <a:solidFill>
                  <a:srgbClr val="C00000"/>
                </a:solidFill>
              </a:rPr>
              <a:t>Authoritarian</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14" name="Rectangle 13"/>
          <p:cNvSpPr/>
          <p:nvPr/>
        </p:nvSpPr>
        <p:spPr>
          <a:xfrm>
            <a:off x="6426200" y="5334000"/>
            <a:ext cx="6426200" cy="2708434"/>
          </a:xfrm>
          <a:prstGeom prst="rect">
            <a:avLst/>
          </a:prstGeom>
        </p:spPr>
        <p:txBody>
          <a:bodyPr wrap="square">
            <a:spAutoFit/>
          </a:bodyPr>
          <a:lstStyle/>
          <a:p>
            <a:pPr marL="444477" indent="-444477" algn="l">
              <a:lnSpc>
                <a:spcPct val="85000"/>
              </a:lnSpc>
              <a:buSzPct val="75000"/>
              <a:buChar char="•"/>
              <a:defRPr sz="3200"/>
            </a:pPr>
            <a:r>
              <a:rPr lang="en-US" sz="4000" dirty="0" smtClean="0"/>
              <a:t>Enforce swiftly w/o discussion</a:t>
            </a:r>
          </a:p>
          <a:p>
            <a:pPr marL="444477" indent="-444477" algn="l">
              <a:lnSpc>
                <a:spcPct val="85000"/>
              </a:lnSpc>
              <a:buSzPct val="75000"/>
              <a:buChar char="•"/>
              <a:defRPr sz="3200"/>
            </a:pPr>
            <a:r>
              <a:rPr lang="en-US" sz="4000" dirty="0" smtClean="0"/>
              <a:t>Very controlling- high demands &amp; expectations</a:t>
            </a:r>
          </a:p>
          <a:p>
            <a:pPr marL="444477" indent="-444477" algn="l">
              <a:lnSpc>
                <a:spcPct val="85000"/>
              </a:lnSpc>
              <a:buSzPct val="75000"/>
              <a:buChar char="•"/>
              <a:defRPr sz="3200"/>
            </a:pPr>
            <a:r>
              <a:rPr lang="en-US" sz="4000" dirty="0" smtClean="0"/>
              <a:t>Not responsive to child</a:t>
            </a:r>
            <a:endParaRPr lang="en-US" sz="4000" dirty="0"/>
          </a:p>
        </p:txBody>
      </p:sp>
      <p:sp>
        <p:nvSpPr>
          <p:cNvPr id="10" name="Shape 197"/>
          <p:cNvSpPr/>
          <p:nvPr/>
        </p:nvSpPr>
        <p:spPr>
          <a:xfrm>
            <a:off x="9245600" y="8320445"/>
            <a:ext cx="3645223" cy="779695"/>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sz="4400" dirty="0">
                <a:solidFill>
                  <a:srgbClr val="C00000"/>
                </a:solidFill>
              </a:rPr>
              <a:t>Authoritarian</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dissolv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dissolve">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14" name="Rectangle 13"/>
          <p:cNvSpPr/>
          <p:nvPr/>
        </p:nvSpPr>
        <p:spPr>
          <a:xfrm>
            <a:off x="6426200" y="5334000"/>
            <a:ext cx="6426200" cy="1938992"/>
          </a:xfrm>
          <a:prstGeom prst="rect">
            <a:avLst/>
          </a:prstGeom>
        </p:spPr>
        <p:txBody>
          <a:bodyPr wrap="square">
            <a:spAutoFit/>
          </a:bodyPr>
          <a:lstStyle/>
          <a:p>
            <a:pPr marL="444477" indent="-444477" algn="l">
              <a:buSzPct val="75000"/>
              <a:buChar char="•"/>
              <a:defRPr sz="3200"/>
            </a:pPr>
            <a:r>
              <a:rPr lang="en-US" sz="4000" dirty="0" smtClean="0"/>
              <a:t>More cold than warm toward child</a:t>
            </a:r>
          </a:p>
          <a:p>
            <a:pPr marL="444477" indent="-444477" algn="l">
              <a:buSzPct val="75000"/>
              <a:buChar char="•"/>
              <a:defRPr sz="3200"/>
            </a:pPr>
            <a:r>
              <a:rPr lang="en-US" sz="4000" dirty="0" smtClean="0"/>
              <a:t>“Because I said so”</a:t>
            </a:r>
            <a:endParaRPr lang="en-US" sz="4000" dirty="0"/>
          </a:p>
        </p:txBody>
      </p:sp>
      <p:sp>
        <p:nvSpPr>
          <p:cNvPr id="10" name="Shape 197"/>
          <p:cNvSpPr/>
          <p:nvPr/>
        </p:nvSpPr>
        <p:spPr>
          <a:xfrm>
            <a:off x="9245600" y="8320445"/>
            <a:ext cx="3645223" cy="779695"/>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sz="4400" dirty="0">
                <a:solidFill>
                  <a:srgbClr val="C00000"/>
                </a:solidFill>
              </a:rPr>
              <a:t>Authoritarian</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dissolve">
                                      <p:cBhvr>
                                        <p:cTn id="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12" name="Shape 197"/>
          <p:cNvSpPr/>
          <p:nvPr/>
        </p:nvSpPr>
        <p:spPr>
          <a:xfrm>
            <a:off x="9783544" y="8377560"/>
            <a:ext cx="3000815" cy="656584"/>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dirty="0"/>
              <a:t>Authoritarian</a:t>
            </a:r>
          </a:p>
        </p:txBody>
      </p:sp>
      <p:sp>
        <p:nvSpPr>
          <p:cNvPr id="10" name="Shape 208"/>
          <p:cNvSpPr/>
          <p:nvPr/>
        </p:nvSpPr>
        <p:spPr>
          <a:xfrm>
            <a:off x="6569947" y="4994348"/>
            <a:ext cx="6141781" cy="1087471"/>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marL="444500" indent="-444500" algn="l">
              <a:buSzPct val="75000"/>
              <a:buChar char="•"/>
              <a:defRPr sz="3200"/>
            </a:lvl1pPr>
          </a:lstStyle>
          <a:p>
            <a:r>
              <a:rPr dirty="0"/>
              <a:t>Very controlling- high demands/expectations</a:t>
            </a:r>
          </a:p>
        </p:txBody>
      </p:sp>
      <p:sp>
        <p:nvSpPr>
          <p:cNvPr id="13" name="Shape 211"/>
          <p:cNvSpPr/>
          <p:nvPr/>
        </p:nvSpPr>
        <p:spPr>
          <a:xfrm>
            <a:off x="6569947" y="6045801"/>
            <a:ext cx="6141781" cy="2564799"/>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444477" indent="-444477" algn="l">
              <a:buSzPct val="75000"/>
              <a:buChar char="•"/>
              <a:defRPr sz="3200"/>
            </a:pPr>
            <a:r>
              <a:rPr dirty="0"/>
              <a:t>Not responsive to the child’s needs</a:t>
            </a:r>
          </a:p>
          <a:p>
            <a:pPr marL="444477" indent="-444477" algn="l">
              <a:buSzPct val="75000"/>
              <a:buChar char="•"/>
              <a:defRPr sz="3200"/>
            </a:pPr>
            <a:r>
              <a:rPr dirty="0"/>
              <a:t>More cold than warm toward child</a:t>
            </a:r>
          </a:p>
          <a:p>
            <a:pPr marL="444477" indent="-444477" algn="l">
              <a:buSzPct val="75000"/>
              <a:buChar char="•"/>
              <a:defRPr sz="3200"/>
            </a:pPr>
            <a:r>
              <a:rPr dirty="0"/>
              <a:t>“Because I said so”</a:t>
            </a:r>
          </a:p>
        </p:txBody>
      </p:sp>
      <p:sp>
        <p:nvSpPr>
          <p:cNvPr id="11" name="Shape 220"/>
          <p:cNvSpPr/>
          <p:nvPr/>
        </p:nvSpPr>
        <p:spPr>
          <a:xfrm>
            <a:off x="635000" y="1169123"/>
            <a:ext cx="11810999" cy="7415357"/>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50797" tIns="50797" rIns="50797" bIns="50797" anchor="ctr">
            <a:spAutoFit/>
          </a:bodyPr>
          <a:lstStyle/>
          <a:p>
            <a:pPr algn="l">
              <a:lnSpc>
                <a:spcPct val="90000"/>
              </a:lnSpc>
              <a:defRPr sz="3200">
                <a:solidFill>
                  <a:srgbClr val="FFFFFF"/>
                </a:solidFill>
              </a:defRPr>
            </a:pPr>
            <a:r>
              <a:rPr sz="4400" dirty="0"/>
              <a:t>Levine- </a:t>
            </a:r>
            <a:r>
              <a:rPr sz="4400" spc="85" dirty="0"/>
              <a:t>Unfortunately, many children from authoritarian </a:t>
            </a:r>
            <a:r>
              <a:rPr sz="4400" spc="85" dirty="0" smtClean="0"/>
              <a:t>homes</a:t>
            </a:r>
            <a:r>
              <a:rPr lang="en-US" sz="4400" spc="85" dirty="0" smtClean="0"/>
              <a:t>…</a:t>
            </a:r>
            <a:r>
              <a:rPr sz="4400" dirty="0" smtClean="0"/>
              <a:t>have </a:t>
            </a:r>
            <a:r>
              <a:rPr sz="4400" dirty="0"/>
              <a:t>low self-esteem, poor social skills, and high rates of depression. In addition, they lack </a:t>
            </a:r>
            <a:r>
              <a:rPr sz="4400" spc="159" dirty="0" smtClean="0"/>
              <a:t>curiosity</a:t>
            </a:r>
            <a:r>
              <a:rPr lang="en-US" sz="4400" spc="159" dirty="0" smtClean="0"/>
              <a:t>…</a:t>
            </a:r>
            <a:r>
              <a:rPr sz="4400" spc="98" dirty="0" smtClean="0"/>
              <a:t> </a:t>
            </a:r>
            <a:r>
              <a:rPr sz="4400" spc="98" dirty="0"/>
              <a:t>These children </a:t>
            </a:r>
            <a:r>
              <a:rPr sz="4400" spc="159" dirty="0"/>
              <a:t>often remain overly dependent on others for guidance and con</a:t>
            </a:r>
            <a:r>
              <a:rPr sz="4400" dirty="0"/>
              <a:t>trol.' </a:t>
            </a:r>
            <a:r>
              <a:rPr lang="en-US" sz="4400" dirty="0" smtClean="0"/>
              <a:t>…</a:t>
            </a:r>
            <a:r>
              <a:rPr sz="4400" dirty="0" smtClean="0"/>
              <a:t>child</a:t>
            </a:r>
            <a:r>
              <a:rPr sz="4400" spc="196" dirty="0" smtClean="0"/>
              <a:t>ren </a:t>
            </a:r>
            <a:r>
              <a:rPr sz="4400" spc="196" dirty="0"/>
              <a:t>from authoritarian households are more aggressive than </a:t>
            </a:r>
            <a:r>
              <a:rPr sz="4400" spc="98" dirty="0"/>
              <a:t>children from families with other parenting styles.' Authoritarian </a:t>
            </a:r>
            <a:r>
              <a:rPr sz="4400" spc="196" dirty="0"/>
              <a:t>homes, with their one-way emphasis on power, can provide a </a:t>
            </a:r>
            <a:r>
              <a:rPr sz="4400" dirty="0"/>
              <a:t>breeding ground for bullies.</a:t>
            </a:r>
          </a:p>
        </p:txBody>
      </p:sp>
    </p:spTree>
  </p:cSld>
  <p:clrMapOvr>
    <a:masterClrMapping/>
  </p:clrMapOvr>
  <p:transition/>
  <p:timing>
    <p:tnLst>
      <p:par>
        <p:cTn id="1" dur="indefinite" restart="never" fill="hold"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12" name="Shape 197"/>
          <p:cNvSpPr/>
          <p:nvPr/>
        </p:nvSpPr>
        <p:spPr>
          <a:xfrm>
            <a:off x="9783544" y="8377560"/>
            <a:ext cx="3000815" cy="656584"/>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dirty="0"/>
              <a:t>Authoritarian</a:t>
            </a:r>
          </a:p>
        </p:txBody>
      </p:sp>
      <p:sp>
        <p:nvSpPr>
          <p:cNvPr id="14" name="Shape 231"/>
          <p:cNvSpPr/>
          <p:nvPr/>
        </p:nvSpPr>
        <p:spPr>
          <a:xfrm>
            <a:off x="228419" y="8316005"/>
            <a:ext cx="3302181" cy="779695"/>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sz="4400" dirty="0">
                <a:solidFill>
                  <a:srgbClr val="C00000"/>
                </a:solidFill>
              </a:rPr>
              <a:t>Disengaged</a:t>
            </a:r>
            <a:endParaRPr dirty="0">
              <a:solidFill>
                <a:srgbClr val="C00000"/>
              </a:solidFill>
            </a:endParaRPr>
          </a:p>
        </p:txBody>
      </p:sp>
      <p:sp>
        <p:nvSpPr>
          <p:cNvPr id="15" name="Shape 232"/>
          <p:cNvSpPr/>
          <p:nvPr/>
        </p:nvSpPr>
        <p:spPr>
          <a:xfrm>
            <a:off x="170695" y="5334000"/>
            <a:ext cx="6141781" cy="2195467"/>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444477" indent="-444477" algn="l">
              <a:lnSpc>
                <a:spcPct val="85000"/>
              </a:lnSpc>
              <a:buSzPct val="75000"/>
              <a:buChar char="•"/>
              <a:defRPr sz="3200"/>
            </a:pPr>
            <a:r>
              <a:rPr sz="4000" dirty="0"/>
              <a:t>Not warm</a:t>
            </a:r>
          </a:p>
          <a:p>
            <a:pPr marL="444477" indent="-444477" algn="l">
              <a:lnSpc>
                <a:spcPct val="85000"/>
              </a:lnSpc>
              <a:buSzPct val="75000"/>
              <a:buChar char="•"/>
              <a:defRPr sz="3200"/>
            </a:pPr>
            <a:r>
              <a:rPr sz="4000" dirty="0"/>
              <a:t>No demands placed on child</a:t>
            </a:r>
          </a:p>
          <a:p>
            <a:pPr marL="444477" indent="-444477" algn="l">
              <a:lnSpc>
                <a:spcPct val="85000"/>
              </a:lnSpc>
              <a:buSzPct val="75000"/>
              <a:buChar char="•"/>
              <a:defRPr sz="3200"/>
            </a:pPr>
            <a:r>
              <a:rPr sz="4000" dirty="0"/>
              <a:t>Minimal </a:t>
            </a:r>
            <a:r>
              <a:rPr sz="4000" dirty="0" smtClean="0"/>
              <a:t>interaction</a:t>
            </a:r>
            <a:endParaRPr sz="4000" dirty="0"/>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12" name="Shape 197"/>
          <p:cNvSpPr/>
          <p:nvPr/>
        </p:nvSpPr>
        <p:spPr>
          <a:xfrm>
            <a:off x="9783544" y="8377560"/>
            <a:ext cx="3000815" cy="656584"/>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dirty="0"/>
              <a:t>Authoritarian</a:t>
            </a:r>
          </a:p>
        </p:txBody>
      </p:sp>
      <p:sp>
        <p:nvSpPr>
          <p:cNvPr id="14" name="Shape 231"/>
          <p:cNvSpPr/>
          <p:nvPr/>
        </p:nvSpPr>
        <p:spPr>
          <a:xfrm>
            <a:off x="228419" y="8316005"/>
            <a:ext cx="3302181" cy="779695"/>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sz="4400" dirty="0">
                <a:solidFill>
                  <a:srgbClr val="C00000"/>
                </a:solidFill>
              </a:rPr>
              <a:t>Disengaged</a:t>
            </a:r>
            <a:endParaRPr dirty="0">
              <a:solidFill>
                <a:srgbClr val="C00000"/>
              </a:solidFill>
            </a:endParaRPr>
          </a:p>
        </p:txBody>
      </p:sp>
      <p:sp>
        <p:nvSpPr>
          <p:cNvPr id="15" name="Shape 232"/>
          <p:cNvSpPr/>
          <p:nvPr/>
        </p:nvSpPr>
        <p:spPr>
          <a:xfrm>
            <a:off x="170695" y="5548317"/>
            <a:ext cx="6141781" cy="2195467"/>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444477" indent="-444477" algn="l">
              <a:lnSpc>
                <a:spcPct val="85000"/>
              </a:lnSpc>
              <a:buSzPct val="75000"/>
              <a:buChar char="•"/>
              <a:defRPr sz="3200"/>
            </a:pPr>
            <a:r>
              <a:rPr sz="4000" dirty="0" smtClean="0"/>
              <a:t>Indifferent </a:t>
            </a:r>
            <a:r>
              <a:rPr sz="4000" dirty="0"/>
              <a:t>to their needs or whereabouts</a:t>
            </a:r>
          </a:p>
          <a:p>
            <a:pPr marL="444477" indent="-444477" algn="l">
              <a:lnSpc>
                <a:spcPct val="85000"/>
              </a:lnSpc>
              <a:buSzPct val="75000"/>
              <a:buChar char="•"/>
              <a:defRPr sz="3200"/>
            </a:pPr>
            <a:r>
              <a:rPr sz="4000" dirty="0"/>
              <a:t>Don’t want to be bothered by child</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bldLvl="5"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6300" b="1" dirty="0" smtClean="0">
                <a:solidFill>
                  <a:schemeClr val="tx1"/>
                </a:solidFill>
              </a:rPr>
              <a:t>Authoritative Parenting</a:t>
            </a:r>
            <a:endParaRPr lang="en-US" sz="6300" b="1" dirty="0">
              <a:solidFill>
                <a:schemeClr val="tx1"/>
              </a:solidFill>
            </a:endParaRPr>
          </a:p>
        </p:txBody>
      </p:sp>
      <p:pic>
        <p:nvPicPr>
          <p:cNvPr id="4" name="Parenting Kids VICS First Defense.mpg">
            <a:hlinkClick r:id="" action="ppaction://media"/>
          </p:cNvPr>
          <p:cNvPicPr>
            <a:picLocks noRot="1" noChangeAspect="1"/>
          </p:cNvPicPr>
          <p:nvPr>
            <a:videoFile r:link="rId1"/>
          </p:nvPr>
        </p:nvPicPr>
        <p:blipFill>
          <a:blip r:embed="rId3" cstate="print"/>
          <a:srcRect/>
          <a:stretch>
            <a:fillRect/>
          </a:stretch>
        </p:blipFill>
        <p:spPr bwMode="auto">
          <a:xfrm>
            <a:off x="541868" y="2059093"/>
            <a:ext cx="11921067" cy="7044267"/>
          </a:xfrm>
          <a:prstGeom prst="rect">
            <a:avLst/>
          </a:prstGeom>
          <a:noFill/>
          <a:ln w="9525">
            <a:noFill/>
            <a:miter lim="800000"/>
            <a:headEnd/>
            <a:tailEnd/>
          </a:ln>
        </p:spPr>
      </p:pic>
      <p:sp>
        <p:nvSpPr>
          <p:cNvPr id="14340" name="TextBox 4"/>
          <p:cNvSpPr txBox="1">
            <a:spLocks noChangeArrowheads="1"/>
          </p:cNvSpPr>
          <p:nvPr/>
        </p:nvSpPr>
        <p:spPr bwMode="auto">
          <a:xfrm>
            <a:off x="7416801" y="9103360"/>
            <a:ext cx="4829388" cy="480907"/>
          </a:xfrm>
          <a:prstGeom prst="rect">
            <a:avLst/>
          </a:prstGeom>
          <a:noFill/>
          <a:ln w="9525">
            <a:noFill/>
            <a:miter lim="800000"/>
            <a:headEnd/>
            <a:tailEnd/>
          </a:ln>
        </p:spPr>
        <p:txBody>
          <a:bodyPr wrap="square" lIns="130039" tIns="65020" rIns="130039" bIns="65020">
            <a:spAutoFit/>
          </a:bodyPr>
          <a:lstStyle/>
          <a:p>
            <a:r>
              <a:rPr lang="en-US" sz="2300" b="1" dirty="0"/>
              <a:t>Mom throws fit in grocery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0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12" name="Shape 197"/>
          <p:cNvSpPr/>
          <p:nvPr/>
        </p:nvSpPr>
        <p:spPr>
          <a:xfrm>
            <a:off x="9783544" y="8377560"/>
            <a:ext cx="3000815" cy="656584"/>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dirty="0"/>
              <a:t>Authoritarian</a:t>
            </a:r>
          </a:p>
        </p:txBody>
      </p:sp>
      <p:sp>
        <p:nvSpPr>
          <p:cNvPr id="14" name="Shape 231"/>
          <p:cNvSpPr/>
          <p:nvPr/>
        </p:nvSpPr>
        <p:spPr>
          <a:xfrm>
            <a:off x="228419" y="8316005"/>
            <a:ext cx="3302181" cy="779695"/>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sz="4400" dirty="0">
                <a:solidFill>
                  <a:srgbClr val="C00000"/>
                </a:solidFill>
              </a:rPr>
              <a:t>Disengaged</a:t>
            </a:r>
          </a:p>
        </p:txBody>
      </p:sp>
      <p:sp>
        <p:nvSpPr>
          <p:cNvPr id="15" name="Shape 232"/>
          <p:cNvSpPr/>
          <p:nvPr/>
        </p:nvSpPr>
        <p:spPr>
          <a:xfrm>
            <a:off x="170695" y="5548317"/>
            <a:ext cx="6141781" cy="2195467"/>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444477" indent="-444477" algn="l">
              <a:lnSpc>
                <a:spcPct val="85000"/>
              </a:lnSpc>
              <a:buSzPct val="75000"/>
              <a:buChar char="•"/>
              <a:defRPr sz="3200"/>
            </a:pPr>
            <a:r>
              <a:rPr sz="4000" dirty="0" smtClean="0"/>
              <a:t>Indifferent </a:t>
            </a:r>
            <a:r>
              <a:rPr sz="4000" dirty="0"/>
              <a:t>to their needs or whereabouts</a:t>
            </a:r>
          </a:p>
          <a:p>
            <a:pPr marL="444477" indent="-444477" algn="l">
              <a:lnSpc>
                <a:spcPct val="85000"/>
              </a:lnSpc>
              <a:buSzPct val="75000"/>
              <a:buChar char="•"/>
              <a:defRPr sz="3200"/>
            </a:pPr>
            <a:r>
              <a:rPr sz="4000" dirty="0"/>
              <a:t>Don’t want to be bothered by child</a:t>
            </a:r>
          </a:p>
        </p:txBody>
      </p:sp>
      <p:sp>
        <p:nvSpPr>
          <p:cNvPr id="11" name="Shape 248"/>
          <p:cNvSpPr/>
          <p:nvPr/>
        </p:nvSpPr>
        <p:spPr>
          <a:xfrm>
            <a:off x="1092200" y="7010400"/>
            <a:ext cx="4350544" cy="1472192"/>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8900" b="1">
                <a:latin typeface="Helvetica"/>
                <a:ea typeface="Helvetica"/>
                <a:cs typeface="Helvetica"/>
                <a:sym typeface="Helvetica"/>
              </a:defRPr>
            </a:lvl1pPr>
          </a:lstStyle>
          <a:p>
            <a:r>
              <a:rPr dirty="0"/>
              <a:t>WORST</a:t>
            </a:r>
          </a:p>
        </p:txBody>
      </p:sp>
      <p:sp>
        <p:nvSpPr>
          <p:cNvPr id="13" name="Shape 249"/>
          <p:cNvSpPr/>
          <p:nvPr/>
        </p:nvSpPr>
        <p:spPr>
          <a:xfrm>
            <a:off x="1473200" y="5410200"/>
            <a:ext cx="3276532" cy="1487581"/>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4500">
                <a:solidFill>
                  <a:srgbClr val="FFFFFF"/>
                </a:solidFill>
              </a:defRPr>
            </a:pPr>
            <a:r>
              <a:rPr dirty="0"/>
              <a:t>High school </a:t>
            </a:r>
          </a:p>
          <a:p>
            <a:pPr>
              <a:defRPr sz="4500">
                <a:solidFill>
                  <a:srgbClr val="FFFFFF"/>
                </a:solidFill>
              </a:defRPr>
            </a:pPr>
            <a:r>
              <a:rPr dirty="0"/>
              <a:t>Student</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12" name="Shape 197"/>
          <p:cNvSpPr/>
          <p:nvPr/>
        </p:nvSpPr>
        <p:spPr>
          <a:xfrm>
            <a:off x="9783544" y="8377560"/>
            <a:ext cx="3000815" cy="656584"/>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dirty="0"/>
              <a:t>Authoritarian</a:t>
            </a:r>
          </a:p>
        </p:txBody>
      </p:sp>
      <p:sp>
        <p:nvSpPr>
          <p:cNvPr id="14" name="Shape 231"/>
          <p:cNvSpPr/>
          <p:nvPr/>
        </p:nvSpPr>
        <p:spPr>
          <a:xfrm>
            <a:off x="228419" y="8316005"/>
            <a:ext cx="3302181" cy="779695"/>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sz="4400" dirty="0">
                <a:solidFill>
                  <a:srgbClr val="C00000"/>
                </a:solidFill>
              </a:rPr>
              <a:t>Disengaged</a:t>
            </a:r>
          </a:p>
        </p:txBody>
      </p:sp>
      <p:sp>
        <p:nvSpPr>
          <p:cNvPr id="15" name="Shape 261"/>
          <p:cNvSpPr/>
          <p:nvPr/>
        </p:nvSpPr>
        <p:spPr>
          <a:xfrm>
            <a:off x="796403" y="3181363"/>
            <a:ext cx="11411994" cy="3149574"/>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797" tIns="50797" rIns="50797" bIns="50797" anchor="ctr">
            <a:spAutoFit/>
          </a:bodyPr>
          <a:lstStyle/>
          <a:p>
            <a:pPr algn="l">
              <a:lnSpc>
                <a:spcPct val="90000"/>
              </a:lnSpc>
              <a:defRPr sz="3800">
                <a:solidFill>
                  <a:srgbClr val="FFFFFF"/>
                </a:solidFill>
              </a:defRPr>
            </a:pPr>
            <a:r>
              <a:rPr sz="4400" spc="117" dirty="0" err="1"/>
              <a:t>Baumrind</a:t>
            </a:r>
            <a:r>
              <a:rPr sz="4400" spc="117" dirty="0"/>
              <a:t>- </a:t>
            </a:r>
            <a:r>
              <a:rPr sz="4400" dirty="0"/>
              <a:t>Children of neglectful parents are more susceptible to impulsive behavior, delinquency and addictions due to issues with self-regulation. They also have an increased risk in suicidal behavior in adolescents</a:t>
            </a:r>
            <a:r>
              <a:rPr sz="4400" dirty="0">
                <a:latin typeface="Helvetica Neue Light"/>
                <a:ea typeface="Helvetica Neue Light"/>
                <a:cs typeface="Helvetica Neue Light"/>
                <a:sym typeface="Helvetica Neue Light"/>
              </a:rPr>
              <a:t>.</a:t>
            </a:r>
          </a:p>
        </p:txBody>
      </p:sp>
      <p:sp>
        <p:nvSpPr>
          <p:cNvPr id="16" name="Shape 261"/>
          <p:cNvSpPr/>
          <p:nvPr/>
        </p:nvSpPr>
        <p:spPr>
          <a:xfrm>
            <a:off x="796403" y="2710465"/>
            <a:ext cx="11411994" cy="4091370"/>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797" tIns="50797" rIns="50797" bIns="50797" anchor="ctr">
            <a:spAutoFit/>
          </a:bodyPr>
          <a:lstStyle/>
          <a:p>
            <a:pPr algn="l">
              <a:lnSpc>
                <a:spcPct val="90000"/>
              </a:lnSpc>
              <a:defRPr sz="3800">
                <a:solidFill>
                  <a:srgbClr val="FFFFFF"/>
                </a:solidFill>
              </a:defRPr>
            </a:pPr>
            <a:r>
              <a:rPr lang="en-US" sz="4800" spc="117" dirty="0" smtClean="0"/>
              <a:t>Research shows</a:t>
            </a:r>
            <a:r>
              <a:rPr sz="4800" spc="117" dirty="0" smtClean="0"/>
              <a:t>- </a:t>
            </a:r>
            <a:r>
              <a:rPr sz="4800" dirty="0"/>
              <a:t>Children of neglectful parents are more susceptible to impulsive behavior, delinquency and addictions due to issues with self-regulation. They also have an increased risk in suicidal behavior in adolescents</a:t>
            </a:r>
            <a:r>
              <a:rPr sz="4800" dirty="0">
                <a:latin typeface="Helvetica Neue Light"/>
                <a:ea typeface="Helvetica Neue Light"/>
                <a:cs typeface="Helvetica Neue Light"/>
                <a:sym typeface="Helvetica Neue Light"/>
              </a:rPr>
              <a:t>.</a:t>
            </a:r>
          </a:p>
        </p:txBody>
      </p:sp>
    </p:spTree>
  </p:cSld>
  <p:clrMapOvr>
    <a:masterClrMapping/>
  </p:clrMapOvr>
  <p:transition/>
  <p:timing>
    <p:tnLst>
      <p:par>
        <p:cTn id="1" dur="indefinite" restart="never" fill="hold"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12" name="Shape 197"/>
          <p:cNvSpPr/>
          <p:nvPr/>
        </p:nvSpPr>
        <p:spPr>
          <a:xfrm>
            <a:off x="9783544" y="8377560"/>
            <a:ext cx="3000815" cy="656584"/>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dirty="0"/>
              <a:t>Authoritarian</a:t>
            </a:r>
          </a:p>
        </p:txBody>
      </p:sp>
      <p:sp>
        <p:nvSpPr>
          <p:cNvPr id="14" name="Shape 231"/>
          <p:cNvSpPr/>
          <p:nvPr/>
        </p:nvSpPr>
        <p:spPr>
          <a:xfrm>
            <a:off x="272607" y="8377560"/>
            <a:ext cx="2718687" cy="656584"/>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t>Disengaged</a:t>
            </a:r>
          </a:p>
        </p:txBody>
      </p:sp>
      <p:sp>
        <p:nvSpPr>
          <p:cNvPr id="13" name="Shape 271"/>
          <p:cNvSpPr/>
          <p:nvPr/>
        </p:nvSpPr>
        <p:spPr>
          <a:xfrm>
            <a:off x="9157607" y="471845"/>
            <a:ext cx="3582706" cy="779695"/>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sz="4400" dirty="0">
                <a:solidFill>
                  <a:srgbClr val="C00000"/>
                </a:solidFill>
              </a:rPr>
              <a:t>Authoritative</a:t>
            </a:r>
          </a:p>
        </p:txBody>
      </p:sp>
      <p:sp>
        <p:nvSpPr>
          <p:cNvPr id="17" name="Shape 274"/>
          <p:cNvSpPr/>
          <p:nvPr/>
        </p:nvSpPr>
        <p:spPr>
          <a:xfrm>
            <a:off x="6578600" y="1676400"/>
            <a:ext cx="6141781" cy="1949246"/>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444477" indent="-444477" algn="l">
              <a:buSzPct val="75000"/>
              <a:buChar char="•"/>
              <a:defRPr sz="3200"/>
            </a:pPr>
            <a:r>
              <a:rPr sz="4000" dirty="0"/>
              <a:t>Warm &amp; accepting</a:t>
            </a:r>
          </a:p>
          <a:p>
            <a:pPr marL="444477" indent="-444477" algn="l">
              <a:buSzPct val="75000"/>
              <a:buChar char="•"/>
              <a:defRPr sz="3200"/>
            </a:pPr>
            <a:r>
              <a:rPr sz="4000" dirty="0"/>
              <a:t>Yet, set clearly defined limits and </a:t>
            </a:r>
            <a:r>
              <a:rPr sz="4000" dirty="0" smtClean="0"/>
              <a:t>expectations</a:t>
            </a:r>
            <a:endParaRPr sz="4000" dirty="0"/>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dissolve">
                                      <p:cBhvr>
                                        <p:cTn id="1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12" name="Shape 197"/>
          <p:cNvSpPr/>
          <p:nvPr/>
        </p:nvSpPr>
        <p:spPr>
          <a:xfrm>
            <a:off x="9783544" y="8377560"/>
            <a:ext cx="3000815" cy="656584"/>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dirty="0"/>
              <a:t>Authoritarian</a:t>
            </a:r>
          </a:p>
        </p:txBody>
      </p:sp>
      <p:sp>
        <p:nvSpPr>
          <p:cNvPr id="14" name="Shape 231"/>
          <p:cNvSpPr/>
          <p:nvPr/>
        </p:nvSpPr>
        <p:spPr>
          <a:xfrm>
            <a:off x="272607" y="8377560"/>
            <a:ext cx="2718687" cy="656584"/>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t>Disengaged</a:t>
            </a:r>
          </a:p>
        </p:txBody>
      </p:sp>
      <p:sp>
        <p:nvSpPr>
          <p:cNvPr id="17" name="Shape 274"/>
          <p:cNvSpPr/>
          <p:nvPr/>
        </p:nvSpPr>
        <p:spPr>
          <a:xfrm>
            <a:off x="6695228" y="1549703"/>
            <a:ext cx="6141781" cy="2564799"/>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444477" indent="-444477" algn="l">
              <a:buSzPct val="75000"/>
              <a:buChar char="•"/>
              <a:defRPr sz="3200"/>
            </a:pPr>
            <a:r>
              <a:rPr sz="4000" dirty="0" smtClean="0"/>
              <a:t>Place high value on cooperation, social responsibility &amp; self-regulation</a:t>
            </a:r>
            <a:endParaRPr sz="4000" dirty="0"/>
          </a:p>
        </p:txBody>
      </p:sp>
      <p:sp>
        <p:nvSpPr>
          <p:cNvPr id="15" name="Shape 271"/>
          <p:cNvSpPr/>
          <p:nvPr/>
        </p:nvSpPr>
        <p:spPr>
          <a:xfrm>
            <a:off x="9157607" y="471845"/>
            <a:ext cx="3582706" cy="779695"/>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sz="4400" dirty="0">
                <a:solidFill>
                  <a:srgbClr val="C00000"/>
                </a:solidFill>
              </a:rPr>
              <a:t>Authoritative</a:t>
            </a:r>
            <a:endParaRPr dirty="0">
              <a:solidFill>
                <a:srgbClr val="C00000"/>
              </a:solidFill>
            </a:endParaRPr>
          </a:p>
        </p:txBody>
      </p:sp>
    </p:spTree>
  </p:cSld>
  <p:clrMapOvr>
    <a:masterClrMapping/>
  </p:clrMapOvr>
  <p:transition/>
  <p:timing>
    <p:tnLst>
      <p:par>
        <p:cTn id="1" dur="indefinite" restart="never" fill="hold"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12" name="Shape 197"/>
          <p:cNvSpPr/>
          <p:nvPr/>
        </p:nvSpPr>
        <p:spPr>
          <a:xfrm>
            <a:off x="9783544" y="8377560"/>
            <a:ext cx="3000815" cy="656584"/>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dirty="0"/>
              <a:t>Authoritarian</a:t>
            </a:r>
          </a:p>
        </p:txBody>
      </p:sp>
      <p:sp>
        <p:nvSpPr>
          <p:cNvPr id="14" name="Shape 231"/>
          <p:cNvSpPr/>
          <p:nvPr/>
        </p:nvSpPr>
        <p:spPr>
          <a:xfrm>
            <a:off x="272607" y="8377560"/>
            <a:ext cx="2718687" cy="656584"/>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t>Disengaged</a:t>
            </a:r>
          </a:p>
        </p:txBody>
      </p:sp>
      <p:sp>
        <p:nvSpPr>
          <p:cNvPr id="15" name="Shape 287"/>
          <p:cNvSpPr/>
          <p:nvPr/>
        </p:nvSpPr>
        <p:spPr>
          <a:xfrm>
            <a:off x="6502400" y="1242225"/>
            <a:ext cx="6141781" cy="2872575"/>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marL="444500" indent="-444500" algn="l">
              <a:buSzPct val="75000"/>
              <a:buChar char="•"/>
              <a:defRPr sz="3200"/>
            </a:lvl1pPr>
          </a:lstStyle>
          <a:p>
            <a:pPr>
              <a:lnSpc>
                <a:spcPct val="90000"/>
              </a:lnSpc>
            </a:pPr>
            <a:r>
              <a:rPr sz="4000" dirty="0"/>
              <a:t>Promote </a:t>
            </a:r>
            <a:r>
              <a:rPr sz="4000" dirty="0" smtClean="0"/>
              <a:t>independence</a:t>
            </a:r>
            <a:endParaRPr lang="en-US" sz="4000" dirty="0" smtClean="0"/>
          </a:p>
          <a:p>
            <a:pPr>
              <a:lnSpc>
                <a:spcPct val="90000"/>
              </a:lnSpc>
            </a:pPr>
            <a:r>
              <a:rPr lang="en-US" sz="4000" dirty="0" smtClean="0"/>
              <a:t>Parents meet the child’s needs</a:t>
            </a:r>
          </a:p>
          <a:p>
            <a:pPr>
              <a:lnSpc>
                <a:spcPct val="90000"/>
              </a:lnSpc>
            </a:pPr>
            <a:r>
              <a:rPr lang="en-US" sz="4000" dirty="0" smtClean="0"/>
              <a:t>Parents don’t get needs met by child </a:t>
            </a:r>
            <a:endParaRPr sz="4000" dirty="0"/>
          </a:p>
        </p:txBody>
      </p:sp>
      <p:sp>
        <p:nvSpPr>
          <p:cNvPr id="18" name="Shape 289"/>
          <p:cNvSpPr/>
          <p:nvPr/>
        </p:nvSpPr>
        <p:spPr>
          <a:xfrm>
            <a:off x="711200" y="4080201"/>
            <a:ext cx="11497197" cy="2761776"/>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50797" tIns="50797" rIns="50797" bIns="50797" anchor="ctr">
            <a:spAutoFit/>
          </a:bodyPr>
          <a:lstStyle/>
          <a:p>
            <a:pPr algn="l">
              <a:lnSpc>
                <a:spcPct val="90000"/>
              </a:lnSpc>
              <a:defRPr sz="3800">
                <a:solidFill>
                  <a:srgbClr val="FFFFFF"/>
                </a:solidFill>
              </a:defRPr>
            </a:pPr>
            <a:r>
              <a:rPr lang="en-US" sz="4800" spc="203" dirty="0" smtClean="0"/>
              <a:t>Levine: </a:t>
            </a:r>
            <a:r>
              <a:rPr sz="4800" spc="203" dirty="0" smtClean="0"/>
              <a:t>Authoritative </a:t>
            </a:r>
            <a:r>
              <a:rPr sz="4800" spc="203" dirty="0"/>
              <a:t>parenting is not simply "middle-of-the-road" </a:t>
            </a:r>
            <a:r>
              <a:rPr sz="4800" spc="146" dirty="0"/>
              <a:t>parenting; rather, it is a highly committed and unique parenting </a:t>
            </a:r>
            <a:r>
              <a:rPr sz="4800" spc="87" dirty="0" smtClean="0"/>
              <a:t>style</a:t>
            </a:r>
            <a:r>
              <a:rPr lang="en-US" sz="4800" spc="87" dirty="0" smtClean="0"/>
              <a:t>.</a:t>
            </a:r>
            <a:endParaRPr sz="4800" spc="87" dirty="0"/>
          </a:p>
        </p:txBody>
      </p:sp>
      <p:sp>
        <p:nvSpPr>
          <p:cNvPr id="19" name="Shape 271"/>
          <p:cNvSpPr/>
          <p:nvPr/>
        </p:nvSpPr>
        <p:spPr>
          <a:xfrm>
            <a:off x="9157607" y="471845"/>
            <a:ext cx="3582706" cy="779695"/>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sz="4400" dirty="0">
                <a:solidFill>
                  <a:srgbClr val="C00000"/>
                </a:solidFill>
              </a:rPr>
              <a:t>Authoritative</a:t>
            </a:r>
            <a:endParaRPr dirty="0">
              <a:solidFill>
                <a:srgbClr val="C00000"/>
              </a:solidFill>
            </a:endParaRP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dissolv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dissolv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12" name="Shape 197"/>
          <p:cNvSpPr/>
          <p:nvPr/>
        </p:nvSpPr>
        <p:spPr>
          <a:xfrm>
            <a:off x="9783544" y="8377560"/>
            <a:ext cx="3000815" cy="656584"/>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dirty="0"/>
              <a:t>Authoritarian</a:t>
            </a:r>
          </a:p>
        </p:txBody>
      </p:sp>
      <p:sp>
        <p:nvSpPr>
          <p:cNvPr id="14" name="Shape 231"/>
          <p:cNvSpPr/>
          <p:nvPr/>
        </p:nvSpPr>
        <p:spPr>
          <a:xfrm>
            <a:off x="272607" y="8377560"/>
            <a:ext cx="2718687" cy="656584"/>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t>Disengaged</a:t>
            </a:r>
          </a:p>
        </p:txBody>
      </p:sp>
      <p:sp>
        <p:nvSpPr>
          <p:cNvPr id="13" name="Shape 271"/>
          <p:cNvSpPr/>
          <p:nvPr/>
        </p:nvSpPr>
        <p:spPr>
          <a:xfrm>
            <a:off x="9779000" y="838200"/>
            <a:ext cx="2949519" cy="656584"/>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dirty="0">
                <a:solidFill>
                  <a:srgbClr val="C00000"/>
                </a:solidFill>
              </a:rPr>
              <a:t>Authoritative</a:t>
            </a:r>
          </a:p>
        </p:txBody>
      </p:sp>
      <p:sp>
        <p:nvSpPr>
          <p:cNvPr id="15" name="Shape 287"/>
          <p:cNvSpPr/>
          <p:nvPr/>
        </p:nvSpPr>
        <p:spPr>
          <a:xfrm>
            <a:off x="6695228" y="1529407"/>
            <a:ext cx="6141781" cy="595029"/>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marL="444500" indent="-444500" algn="l">
              <a:buSzPct val="75000"/>
              <a:buChar char="•"/>
              <a:defRPr sz="3200"/>
            </a:lvl1pPr>
          </a:lstStyle>
          <a:p>
            <a:r>
              <a:rPr dirty="0"/>
              <a:t>Promote independence</a:t>
            </a:r>
          </a:p>
        </p:txBody>
      </p:sp>
      <p:sp>
        <p:nvSpPr>
          <p:cNvPr id="16" name="Shape 288"/>
          <p:cNvSpPr/>
          <p:nvPr/>
        </p:nvSpPr>
        <p:spPr>
          <a:xfrm>
            <a:off x="6695228" y="2168046"/>
            <a:ext cx="6141781" cy="2072356"/>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444477" indent="-444477" algn="l">
              <a:buSzPct val="75000"/>
              <a:buChar char="•"/>
              <a:defRPr sz="3200"/>
            </a:pPr>
            <a:r>
              <a:rPr dirty="0"/>
              <a:t>They meet the needs of their child </a:t>
            </a:r>
          </a:p>
          <a:p>
            <a:pPr marL="444477" indent="-444477" algn="l">
              <a:buSzPct val="75000"/>
              <a:buChar char="•"/>
              <a:defRPr sz="3200"/>
            </a:pPr>
            <a:r>
              <a:rPr dirty="0"/>
              <a:t>Don’t get needs met by the child</a:t>
            </a:r>
          </a:p>
        </p:txBody>
      </p:sp>
      <p:sp>
        <p:nvSpPr>
          <p:cNvPr id="17" name="Shape 302"/>
          <p:cNvSpPr/>
          <p:nvPr/>
        </p:nvSpPr>
        <p:spPr>
          <a:xfrm>
            <a:off x="482600" y="3234332"/>
            <a:ext cx="12115800" cy="3869771"/>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50797" tIns="50797" rIns="50797" bIns="50797" anchor="ctr">
            <a:spAutoFit/>
          </a:bodyPr>
          <a:lstStyle/>
          <a:p>
            <a:pPr algn="l">
              <a:lnSpc>
                <a:spcPct val="85000"/>
              </a:lnSpc>
              <a:defRPr sz="3800">
                <a:solidFill>
                  <a:srgbClr val="FFFFFF"/>
                </a:solidFill>
              </a:defRPr>
            </a:pPr>
            <a:r>
              <a:rPr lang="en-US" sz="4800" spc="131" dirty="0" smtClean="0">
                <a:latin typeface="Calibri" pitchFamily="34" charset="0"/>
              </a:rPr>
              <a:t>Levine: R</a:t>
            </a:r>
            <a:r>
              <a:rPr sz="4800" spc="131" dirty="0" smtClean="0">
                <a:latin typeface="Calibri" pitchFamily="34" charset="0"/>
              </a:rPr>
              <a:t>esearch </a:t>
            </a:r>
            <a:r>
              <a:rPr sz="4800" spc="131" dirty="0">
                <a:latin typeface="Calibri" pitchFamily="34" charset="0"/>
              </a:rPr>
              <a:t>shows that children </a:t>
            </a:r>
            <a:r>
              <a:rPr sz="4800" spc="175" dirty="0">
                <a:latin typeface="Calibri" pitchFamily="34" charset="0"/>
              </a:rPr>
              <a:t>from authoritative families have more balanced attitudes about </a:t>
            </a:r>
            <a:r>
              <a:rPr sz="4800" spc="58" dirty="0">
                <a:latin typeface="Calibri" pitchFamily="34" charset="0"/>
              </a:rPr>
              <a:t>achievement, better social skills, higher grades, lower rates of sub</a:t>
            </a:r>
            <a:r>
              <a:rPr sz="4800" spc="43" dirty="0">
                <a:latin typeface="Calibri" pitchFamily="34" charset="0"/>
              </a:rPr>
              <a:t>stance abuse, and less depression than children from the other styles.  </a:t>
            </a:r>
            <a:endParaRPr sz="4800" spc="117" dirty="0">
              <a:latin typeface="Calibri" pitchFamily="34" charset="0"/>
            </a:endParaRPr>
          </a:p>
        </p:txBody>
      </p:sp>
    </p:spTree>
  </p:cSld>
  <p:clrMapOvr>
    <a:masterClrMapping/>
  </p:clrMapOvr>
  <p:transition/>
  <p:timing>
    <p:tnLst>
      <p:par>
        <p:cTn id="1" dur="indefinite" restart="never" fill="hold"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15" name="Oval 14"/>
          <p:cNvSpPr/>
          <p:nvPr/>
        </p:nvSpPr>
        <p:spPr>
          <a:xfrm>
            <a:off x="2768600" y="0"/>
            <a:ext cx="6781800" cy="9753600"/>
          </a:xfrm>
          <a:prstGeom prst="ellipse">
            <a:avLst/>
          </a:prstGeom>
          <a:noFill/>
          <a:ln w="762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fill="hold"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title"/>
          </p:nvPr>
        </p:nvSpPr>
        <p:spPr>
          <a:xfrm>
            <a:off x="685800" y="444501"/>
            <a:ext cx="9398000" cy="1079499"/>
          </a:xfrm>
          <a:prstGeom prst="rect">
            <a:avLst/>
          </a:prstGeom>
        </p:spPr>
        <p:txBody>
          <a:bodyPr>
            <a:normAutofit/>
          </a:bodyPr>
          <a:lstStyle>
            <a:lvl1pPr>
              <a:defRPr b="1">
                <a:latin typeface="Helvetica"/>
                <a:ea typeface="Helvetica"/>
                <a:cs typeface="Helvetica"/>
                <a:sym typeface="Helvetica"/>
              </a:defRPr>
            </a:lvl1pPr>
          </a:lstStyle>
          <a:p>
            <a:r>
              <a:rPr sz="6000" dirty="0">
                <a:solidFill>
                  <a:schemeClr val="tx1">
                    <a:lumMod val="85000"/>
                    <a:lumOff val="15000"/>
                  </a:schemeClr>
                </a:solidFill>
              </a:rPr>
              <a:t>Connection</a:t>
            </a:r>
          </a:p>
        </p:txBody>
      </p:sp>
      <p:sp>
        <p:nvSpPr>
          <p:cNvPr id="306" name="Shape 306"/>
          <p:cNvSpPr>
            <a:spLocks noGrp="1"/>
          </p:cNvSpPr>
          <p:nvPr>
            <p:ph type="body" idx="1"/>
          </p:nvPr>
        </p:nvSpPr>
        <p:spPr>
          <a:xfrm>
            <a:off x="2387600" y="2286000"/>
            <a:ext cx="6735553" cy="1383068"/>
          </a:xfrm>
          <a:prstGeom prst="rect">
            <a:avLst/>
          </a:prstGeom>
        </p:spPr>
        <p:txBody>
          <a:bodyPr anchor="t">
            <a:noAutofit/>
          </a:bodyPr>
          <a:lstStyle>
            <a:lvl1pPr marL="0" indent="0">
              <a:buSzTx/>
              <a:buNone/>
              <a:defRPr sz="4800"/>
            </a:lvl1pPr>
          </a:lstStyle>
          <a:p>
            <a:r>
              <a:rPr sz="5400" dirty="0"/>
              <a:t>= Parental Warmth</a:t>
            </a:r>
          </a:p>
        </p:txBody>
      </p:sp>
      <p:pic>
        <p:nvPicPr>
          <p:cNvPr id="307" name="pasted-image.jpeg"/>
          <p:cNvPicPr>
            <a:picLocks noChangeAspect="1"/>
          </p:cNvPicPr>
          <p:nvPr/>
        </p:nvPicPr>
        <p:blipFill>
          <a:blip r:embed="rId2" cstate="print">
            <a:extLst/>
          </a:blip>
          <a:stretch>
            <a:fillRect/>
          </a:stretch>
        </p:blipFill>
        <p:spPr>
          <a:xfrm>
            <a:off x="5816600" y="3962400"/>
            <a:ext cx="5729522" cy="3437715"/>
          </a:xfrm>
          <a:prstGeom prst="rect">
            <a:avLst/>
          </a:prstGeom>
          <a:ln w="12700">
            <a:miter lim="400000"/>
          </a:ln>
        </p:spPr>
      </p:pic>
    </p:spTree>
  </p:cSld>
  <p:clrMapOvr>
    <a:masterClrMapping/>
  </p:clrMapOvr>
  <p:transition spd="med"/>
  <p:timing>
    <p:tnLst>
      <p:par>
        <p:cTn id="1" dur="indefinite" restart="never" fill="hold"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p:cNvSpPr>
          <p:nvPr>
            <p:ph type="title"/>
          </p:nvPr>
        </p:nvSpPr>
        <p:spPr>
          <a:prstGeom prst="rect">
            <a:avLst/>
          </a:prstGeom>
        </p:spPr>
        <p:txBody>
          <a:bodyPr>
            <a:normAutofit/>
          </a:bodyPr>
          <a:lstStyle/>
          <a:p>
            <a:r>
              <a:rPr sz="6000" b="1" dirty="0">
                <a:solidFill>
                  <a:schemeClr val="tx1">
                    <a:lumMod val="85000"/>
                    <a:lumOff val="15000"/>
                  </a:schemeClr>
                </a:solidFill>
              </a:rPr>
              <a:t>Connection Continuum</a:t>
            </a:r>
          </a:p>
        </p:txBody>
      </p:sp>
      <p:sp>
        <p:nvSpPr>
          <p:cNvPr id="314" name="Shape 314"/>
          <p:cNvSpPr/>
          <p:nvPr/>
        </p:nvSpPr>
        <p:spPr>
          <a:xfrm>
            <a:off x="490622" y="1929379"/>
            <a:ext cx="4566949" cy="2934131"/>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4600"/>
            </a:pPr>
            <a:r>
              <a:t>over involvement</a:t>
            </a:r>
          </a:p>
          <a:p>
            <a:pPr>
              <a:defRPr sz="4600"/>
            </a:pPr>
            <a:r>
              <a:t>intrusion</a:t>
            </a:r>
          </a:p>
          <a:p>
            <a:pPr>
              <a:defRPr sz="4600"/>
            </a:pPr>
            <a:r>
              <a:t>enmeshment</a:t>
            </a:r>
          </a:p>
          <a:p>
            <a:pPr>
              <a:defRPr sz="4600"/>
            </a:pPr>
            <a:r>
              <a:t>bad praise</a:t>
            </a:r>
          </a:p>
        </p:txBody>
      </p:sp>
      <p:sp>
        <p:nvSpPr>
          <p:cNvPr id="315" name="Shape 315"/>
          <p:cNvSpPr/>
          <p:nvPr/>
        </p:nvSpPr>
        <p:spPr>
          <a:xfrm>
            <a:off x="726742" y="4662149"/>
            <a:ext cx="11389547" cy="1270000"/>
          </a:xfrm>
          <a:prstGeom prst="leftRightArrow">
            <a:avLst>
              <a:gd name="adj1" fmla="val 32000"/>
              <a:gd name="adj2" fmla="val 44000"/>
            </a:avLst>
          </a:prstGeom>
          <a:blipFill>
            <a:blip r:embed="rId2"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
        <p:nvSpPr>
          <p:cNvPr id="316" name="Shape 316"/>
          <p:cNvSpPr/>
          <p:nvPr/>
        </p:nvSpPr>
        <p:spPr>
          <a:xfrm>
            <a:off x="9646821" y="2637265"/>
            <a:ext cx="2335570" cy="1518358"/>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4600"/>
            </a:pPr>
            <a:r>
              <a:t>criticism</a:t>
            </a:r>
          </a:p>
          <a:p>
            <a:pPr>
              <a:defRPr sz="4600"/>
            </a:pPr>
            <a:r>
              <a:t>rejection</a:t>
            </a:r>
          </a:p>
        </p:txBody>
      </p:sp>
      <p:sp>
        <p:nvSpPr>
          <p:cNvPr id="317" name="Shape 317"/>
          <p:cNvSpPr/>
          <p:nvPr/>
        </p:nvSpPr>
        <p:spPr>
          <a:xfrm>
            <a:off x="4078555" y="6093974"/>
            <a:ext cx="4732059" cy="1102860"/>
          </a:xfrm>
          <a:prstGeom prst="rect">
            <a:avLst/>
          </a:prstGeom>
          <a:blipFill>
            <a:blip r:embed="rId3"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797" tIns="50797" rIns="50797" bIns="50797" anchor="ctr">
            <a:spAutoFit/>
          </a:bodyPr>
          <a:lstStyle>
            <a:lvl1pPr algn="l">
              <a:defRPr sz="6500">
                <a:solidFill>
                  <a:srgbClr val="FFFFFF"/>
                </a:solidFill>
                <a:latin typeface="Helvetica"/>
                <a:ea typeface="Helvetica"/>
                <a:cs typeface="Helvetica"/>
                <a:sym typeface="Helvetica"/>
              </a:defRPr>
            </a:lvl1pPr>
          </a:lstStyle>
          <a:p>
            <a:r>
              <a:t>Bad Warmth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1" animBg="1" advAuto="0"/>
      <p:bldP spid="316" grpId="2" animBg="1" advAuto="0"/>
      <p:bldP spid="317" grpId="3"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p:nvPr/>
        </p:nvSpPr>
        <p:spPr>
          <a:xfrm>
            <a:off x="726742" y="4662149"/>
            <a:ext cx="11389547" cy="1270000"/>
          </a:xfrm>
          <a:prstGeom prst="leftRightArrow">
            <a:avLst>
              <a:gd name="adj1" fmla="val 32000"/>
              <a:gd name="adj2" fmla="val 44000"/>
            </a:avLst>
          </a:prstGeom>
          <a:blipFill>
            <a:blip r:embed="rId2"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
        <p:nvSpPr>
          <p:cNvPr id="321" name="Shape 321"/>
          <p:cNvSpPr/>
          <p:nvPr/>
        </p:nvSpPr>
        <p:spPr>
          <a:xfrm>
            <a:off x="9646821" y="2637265"/>
            <a:ext cx="2335570" cy="1518358"/>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4600"/>
            </a:pPr>
            <a:r>
              <a:t>criticism</a:t>
            </a:r>
          </a:p>
          <a:p>
            <a:pPr>
              <a:defRPr sz="4600"/>
            </a:pPr>
            <a:r>
              <a:t>rejection</a:t>
            </a:r>
          </a:p>
        </p:txBody>
      </p:sp>
      <p:sp>
        <p:nvSpPr>
          <p:cNvPr id="322" name="Shape 322"/>
          <p:cNvSpPr/>
          <p:nvPr/>
        </p:nvSpPr>
        <p:spPr>
          <a:xfrm>
            <a:off x="5492493" y="4329698"/>
            <a:ext cx="2019814" cy="1934903"/>
          </a:xfrm>
          <a:prstGeom prst="star5">
            <a:avLst>
              <a:gd name="adj" fmla="val 22023"/>
              <a:gd name="hf" fmla="val 105146"/>
              <a:gd name="vf" fmla="val 110557"/>
            </a:avLst>
          </a:prstGeom>
          <a:blipFill>
            <a:blip r:embed="rId3"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
        <p:nvSpPr>
          <p:cNvPr id="323" name="Shape 323"/>
          <p:cNvSpPr/>
          <p:nvPr/>
        </p:nvSpPr>
        <p:spPr>
          <a:xfrm>
            <a:off x="3988895" y="6443367"/>
            <a:ext cx="5027011" cy="810472"/>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4600"/>
            </a:lvl1pPr>
          </a:lstStyle>
          <a:p>
            <a:r>
              <a:t>optimal connection</a:t>
            </a:r>
          </a:p>
        </p:txBody>
      </p:sp>
      <p:sp>
        <p:nvSpPr>
          <p:cNvPr id="325" name="Shape 325"/>
          <p:cNvSpPr/>
          <p:nvPr/>
        </p:nvSpPr>
        <p:spPr>
          <a:xfrm>
            <a:off x="490622" y="1929379"/>
            <a:ext cx="4566949" cy="2934131"/>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4600"/>
            </a:pPr>
            <a:r>
              <a:t>over involvement</a:t>
            </a:r>
          </a:p>
          <a:p>
            <a:pPr>
              <a:defRPr sz="4600"/>
            </a:pPr>
            <a:r>
              <a:t>intrusion</a:t>
            </a:r>
          </a:p>
          <a:p>
            <a:pPr>
              <a:defRPr sz="4600"/>
            </a:pPr>
            <a:r>
              <a:t>enmeshment</a:t>
            </a:r>
          </a:p>
          <a:p>
            <a:pPr>
              <a:defRPr sz="4600"/>
            </a:pPr>
            <a:r>
              <a:t>bad praise</a:t>
            </a:r>
          </a:p>
        </p:txBody>
      </p:sp>
      <p:sp>
        <p:nvSpPr>
          <p:cNvPr id="10" name="Shape 313"/>
          <p:cNvSpPr>
            <a:spLocks noGrp="1"/>
          </p:cNvSpPr>
          <p:nvPr>
            <p:ph type="title"/>
          </p:nvPr>
        </p:nvSpPr>
        <p:spPr>
          <a:xfrm>
            <a:off x="429159" y="325120"/>
            <a:ext cx="12137813" cy="1079398"/>
          </a:xfrm>
          <a:prstGeom prst="rect">
            <a:avLst/>
          </a:prstGeom>
        </p:spPr>
        <p:txBody>
          <a:bodyPr>
            <a:normAutofit/>
          </a:bodyPr>
          <a:lstStyle/>
          <a:p>
            <a:r>
              <a:rPr sz="6000" b="1" dirty="0">
                <a:solidFill>
                  <a:schemeClr val="tx1">
                    <a:lumMod val="85000"/>
                    <a:lumOff val="15000"/>
                  </a:schemeClr>
                </a:solidFill>
              </a:rPr>
              <a:t>Connection Continuum</a:t>
            </a:r>
          </a:p>
        </p:txBody>
      </p:sp>
    </p:spTree>
  </p:cSld>
  <p:clrMapOvr>
    <a:masterClrMapping/>
  </p:clrMapOvr>
  <p:transition spd="med"/>
  <p:timing>
    <p:tnLst>
      <p:par>
        <p:cT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6300" b="1" dirty="0" smtClean="0">
                <a:solidFill>
                  <a:schemeClr val="tx1"/>
                </a:solidFill>
              </a:rPr>
              <a:t>Authoritative Parenting</a:t>
            </a:r>
            <a:endParaRPr lang="en-US" sz="6300" b="1" dirty="0">
              <a:solidFill>
                <a:schemeClr val="tx1"/>
              </a:solidFill>
            </a:endParaRPr>
          </a:p>
        </p:txBody>
      </p:sp>
      <p:pic>
        <p:nvPicPr>
          <p:cNvPr id="5" name="Parenting Kid Slaps Mom Dr. Phil.mpg">
            <a:hlinkClick r:id="" action="ppaction://media"/>
          </p:cNvPr>
          <p:cNvPicPr>
            <a:picLocks noRot="1" noChangeAspect="1"/>
          </p:cNvPicPr>
          <p:nvPr>
            <a:videoFile r:link="rId1"/>
          </p:nvPr>
        </p:nvPicPr>
        <p:blipFill>
          <a:blip r:embed="rId3" cstate="print"/>
          <a:srcRect/>
          <a:stretch>
            <a:fillRect/>
          </a:stretch>
        </p:blipFill>
        <p:spPr bwMode="auto">
          <a:xfrm>
            <a:off x="541868" y="2059093"/>
            <a:ext cx="11921067" cy="7152640"/>
          </a:xfrm>
          <a:prstGeom prst="rect">
            <a:avLst/>
          </a:prstGeom>
          <a:noFill/>
          <a:ln w="9525">
            <a:noFill/>
            <a:miter lim="800000"/>
            <a:headEnd/>
            <a:tailEnd/>
          </a:ln>
        </p:spPr>
      </p:pic>
      <p:sp>
        <p:nvSpPr>
          <p:cNvPr id="15364" name="TextBox 5"/>
          <p:cNvSpPr txBox="1">
            <a:spLocks noChangeArrowheads="1"/>
          </p:cNvSpPr>
          <p:nvPr/>
        </p:nvSpPr>
        <p:spPr bwMode="auto">
          <a:xfrm>
            <a:off x="9970348" y="9211735"/>
            <a:ext cx="2492587" cy="480907"/>
          </a:xfrm>
          <a:prstGeom prst="rect">
            <a:avLst/>
          </a:prstGeom>
          <a:noFill/>
          <a:ln w="9525">
            <a:noFill/>
            <a:miter lim="800000"/>
            <a:headEnd/>
            <a:tailEnd/>
          </a:ln>
        </p:spPr>
        <p:txBody>
          <a:bodyPr lIns="130039" tIns="65020" rIns="130039" bIns="65020">
            <a:spAutoFit/>
          </a:bodyPr>
          <a:lstStyle/>
          <a:p>
            <a:r>
              <a:rPr lang="en-US" sz="2300" b="1" dirty="0"/>
              <a:t>Kid slaps mom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90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p:nvPr/>
        </p:nvSpPr>
        <p:spPr>
          <a:xfrm>
            <a:off x="726742" y="4662149"/>
            <a:ext cx="11389547" cy="1270000"/>
          </a:xfrm>
          <a:prstGeom prst="leftRightArrow">
            <a:avLst>
              <a:gd name="adj1" fmla="val 32000"/>
              <a:gd name="adj2" fmla="val 44000"/>
            </a:avLst>
          </a:prstGeom>
          <a:blipFill>
            <a:blip r:embed="rId2"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
        <p:nvSpPr>
          <p:cNvPr id="321" name="Shape 321"/>
          <p:cNvSpPr/>
          <p:nvPr/>
        </p:nvSpPr>
        <p:spPr>
          <a:xfrm>
            <a:off x="9646821" y="2637265"/>
            <a:ext cx="2335570" cy="1518358"/>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4600"/>
            </a:pPr>
            <a:r>
              <a:t>criticism</a:t>
            </a:r>
          </a:p>
          <a:p>
            <a:pPr>
              <a:defRPr sz="4600"/>
            </a:pPr>
            <a:r>
              <a:t>rejection</a:t>
            </a:r>
          </a:p>
        </p:txBody>
      </p:sp>
      <p:sp>
        <p:nvSpPr>
          <p:cNvPr id="322" name="Shape 322"/>
          <p:cNvSpPr/>
          <p:nvPr/>
        </p:nvSpPr>
        <p:spPr>
          <a:xfrm>
            <a:off x="5492493" y="4329698"/>
            <a:ext cx="2019814" cy="1934903"/>
          </a:xfrm>
          <a:prstGeom prst="star5">
            <a:avLst>
              <a:gd name="adj" fmla="val 22023"/>
              <a:gd name="hf" fmla="val 105146"/>
              <a:gd name="vf" fmla="val 110557"/>
            </a:avLst>
          </a:prstGeom>
          <a:blipFill>
            <a:blip r:embed="rId3"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
        <p:nvSpPr>
          <p:cNvPr id="323" name="Shape 323"/>
          <p:cNvSpPr/>
          <p:nvPr/>
        </p:nvSpPr>
        <p:spPr>
          <a:xfrm>
            <a:off x="3988895" y="6443367"/>
            <a:ext cx="5027011" cy="810472"/>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4600"/>
            </a:lvl1pPr>
          </a:lstStyle>
          <a:p>
            <a:r>
              <a:t>optimal connection</a:t>
            </a:r>
          </a:p>
        </p:txBody>
      </p:sp>
      <p:sp>
        <p:nvSpPr>
          <p:cNvPr id="324" name="Shape 324"/>
          <p:cNvSpPr/>
          <p:nvPr/>
        </p:nvSpPr>
        <p:spPr>
          <a:xfrm>
            <a:off x="482600" y="6096000"/>
            <a:ext cx="11811000" cy="3149574"/>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50797" tIns="50797" rIns="50797" bIns="50797" anchor="ctr">
            <a:spAutoFit/>
          </a:bodyPr>
          <a:lstStyle/>
          <a:p>
            <a:pPr algn="l">
              <a:lnSpc>
                <a:spcPct val="90000"/>
              </a:lnSpc>
              <a:defRPr sz="3800">
                <a:solidFill>
                  <a:srgbClr val="FFFFFF"/>
                </a:solidFill>
              </a:defRPr>
            </a:pPr>
            <a:r>
              <a:rPr lang="en-US" sz="4400" spc="117" dirty="0" smtClean="0"/>
              <a:t>Levine: </a:t>
            </a:r>
            <a:r>
              <a:rPr sz="4400" spc="117" dirty="0" smtClean="0"/>
              <a:t>Warmth </a:t>
            </a:r>
            <a:r>
              <a:rPr sz="4400" spc="117" dirty="0"/>
              <a:t>is the quality of involve</a:t>
            </a:r>
            <a:r>
              <a:rPr sz="4400" spc="131" dirty="0"/>
              <a:t>ment, understanding, acceptance, and love that parents communi</a:t>
            </a:r>
            <a:r>
              <a:rPr sz="4400" dirty="0"/>
              <a:t>cate on different levels and in ever-evolving ways as their children </a:t>
            </a:r>
            <a:r>
              <a:rPr sz="4400" spc="102" dirty="0" smtClean="0"/>
              <a:t>grow</a:t>
            </a:r>
            <a:r>
              <a:rPr lang="en-US" sz="4400" spc="102" dirty="0" smtClean="0"/>
              <a:t>.</a:t>
            </a:r>
            <a:endParaRPr sz="4400" spc="102" dirty="0"/>
          </a:p>
        </p:txBody>
      </p:sp>
      <p:sp>
        <p:nvSpPr>
          <p:cNvPr id="325" name="Shape 325"/>
          <p:cNvSpPr/>
          <p:nvPr/>
        </p:nvSpPr>
        <p:spPr>
          <a:xfrm>
            <a:off x="490622" y="1929379"/>
            <a:ext cx="4566949" cy="2934131"/>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4600"/>
            </a:pPr>
            <a:r>
              <a:t>over involvement</a:t>
            </a:r>
          </a:p>
          <a:p>
            <a:pPr>
              <a:defRPr sz="4600"/>
            </a:pPr>
            <a:r>
              <a:t>intrusion</a:t>
            </a:r>
          </a:p>
          <a:p>
            <a:pPr>
              <a:defRPr sz="4600"/>
            </a:pPr>
            <a:r>
              <a:t>enmeshment</a:t>
            </a:r>
          </a:p>
          <a:p>
            <a:pPr>
              <a:defRPr sz="4600"/>
            </a:pPr>
            <a:r>
              <a:t>bad praise</a:t>
            </a:r>
          </a:p>
        </p:txBody>
      </p:sp>
      <p:sp>
        <p:nvSpPr>
          <p:cNvPr id="10" name="Shape 313"/>
          <p:cNvSpPr txBox="1">
            <a:spLocks/>
          </p:cNvSpPr>
          <p:nvPr/>
        </p:nvSpPr>
        <p:spPr>
          <a:xfrm>
            <a:off x="581559" y="477520"/>
            <a:ext cx="12137813" cy="1079398"/>
          </a:xfrm>
          <a:prstGeom prst="rect">
            <a:avLst/>
          </a:prstGeom>
        </p:spPr>
        <p:txBody>
          <a:bodyPr vert="horz" lIns="130046" tIns="65023" rIns="130046" bIns="65023"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1">
                    <a:lumMod val="85000"/>
                    <a:lumOff val="15000"/>
                  </a:schemeClr>
                </a:solidFill>
                <a:effectLst/>
                <a:uLnTx/>
                <a:uFillTx/>
                <a:latin typeface="+mj-lt"/>
                <a:ea typeface="+mj-ea"/>
                <a:cs typeface="+mj-cs"/>
              </a:rPr>
              <a:t>Connection Continuum</a:t>
            </a:r>
            <a:endParaRPr kumimoji="0" lang="en-US" sz="6000" b="1"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Tree>
  </p:cSld>
  <p:clrMapOvr>
    <a:masterClrMapping/>
  </p:clrMapOvr>
  <p:transition spd="med"/>
  <p:timing>
    <p:tnLst>
      <p:par>
        <p:cTn id="1" dur="indefinite" restart="never" fill="hold"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p:nvPr/>
        </p:nvSpPr>
        <p:spPr>
          <a:xfrm>
            <a:off x="726742" y="4662149"/>
            <a:ext cx="11389547" cy="1270000"/>
          </a:xfrm>
          <a:prstGeom prst="leftRightArrow">
            <a:avLst>
              <a:gd name="adj1" fmla="val 32000"/>
              <a:gd name="adj2" fmla="val 44000"/>
            </a:avLst>
          </a:prstGeom>
          <a:blipFill>
            <a:blip r:embed="rId2"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
        <p:nvSpPr>
          <p:cNvPr id="329" name="Shape 329"/>
          <p:cNvSpPr/>
          <p:nvPr/>
        </p:nvSpPr>
        <p:spPr>
          <a:xfrm>
            <a:off x="9646821" y="2637265"/>
            <a:ext cx="2335570" cy="1518358"/>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4600"/>
            </a:pPr>
            <a:r>
              <a:t>criticism</a:t>
            </a:r>
          </a:p>
          <a:p>
            <a:pPr>
              <a:defRPr sz="4600"/>
            </a:pPr>
            <a:r>
              <a:t>rejection</a:t>
            </a:r>
          </a:p>
        </p:txBody>
      </p:sp>
      <p:sp>
        <p:nvSpPr>
          <p:cNvPr id="330" name="Shape 330"/>
          <p:cNvSpPr/>
          <p:nvPr/>
        </p:nvSpPr>
        <p:spPr>
          <a:xfrm>
            <a:off x="5492493" y="4329698"/>
            <a:ext cx="2019814" cy="1934903"/>
          </a:xfrm>
          <a:prstGeom prst="star5">
            <a:avLst>
              <a:gd name="adj" fmla="val 22023"/>
              <a:gd name="hf" fmla="val 105146"/>
              <a:gd name="vf" fmla="val 110557"/>
            </a:avLst>
          </a:prstGeom>
          <a:blipFill>
            <a:blip r:embed="rId3"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
        <p:nvSpPr>
          <p:cNvPr id="331" name="Shape 331"/>
          <p:cNvSpPr/>
          <p:nvPr/>
        </p:nvSpPr>
        <p:spPr>
          <a:xfrm>
            <a:off x="3988895" y="6443367"/>
            <a:ext cx="5027011" cy="810472"/>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4600"/>
            </a:lvl1pPr>
          </a:lstStyle>
          <a:p>
            <a:r>
              <a:t>optimal connection</a:t>
            </a:r>
          </a:p>
        </p:txBody>
      </p:sp>
      <p:sp>
        <p:nvSpPr>
          <p:cNvPr id="332" name="Shape 332"/>
          <p:cNvSpPr/>
          <p:nvPr/>
        </p:nvSpPr>
        <p:spPr>
          <a:xfrm>
            <a:off x="824275" y="6422865"/>
            <a:ext cx="11356252" cy="1321381"/>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797" tIns="50797" rIns="50797" bIns="50797" anchor="ctr">
            <a:spAutoFit/>
          </a:bodyPr>
          <a:lstStyle>
            <a:lvl1pPr algn="l">
              <a:defRPr sz="3800" spc="116">
                <a:solidFill>
                  <a:srgbClr val="FFFFFF"/>
                </a:solidFill>
              </a:defRPr>
            </a:lvl1pPr>
          </a:lstStyle>
          <a:p>
            <a:pPr>
              <a:lnSpc>
                <a:spcPct val="90000"/>
              </a:lnSpc>
              <a:defRPr spc="0"/>
            </a:pPr>
            <a:r>
              <a:rPr sz="4400" spc="117" dirty="0"/>
              <a:t>Children with warm connected parents are better adjusted (Levine).</a:t>
            </a:r>
          </a:p>
        </p:txBody>
      </p:sp>
      <p:sp>
        <p:nvSpPr>
          <p:cNvPr id="333" name="Shape 333"/>
          <p:cNvSpPr/>
          <p:nvPr/>
        </p:nvSpPr>
        <p:spPr>
          <a:xfrm>
            <a:off x="490622" y="1929379"/>
            <a:ext cx="4566949" cy="2934131"/>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4600"/>
            </a:pPr>
            <a:r>
              <a:t>over involvement</a:t>
            </a:r>
          </a:p>
          <a:p>
            <a:pPr>
              <a:defRPr sz="4600"/>
            </a:pPr>
            <a:r>
              <a:t>intrusion</a:t>
            </a:r>
          </a:p>
          <a:p>
            <a:pPr>
              <a:defRPr sz="4600"/>
            </a:pPr>
            <a:r>
              <a:t>enmeshment</a:t>
            </a:r>
          </a:p>
          <a:p>
            <a:pPr>
              <a:defRPr sz="4600"/>
            </a:pPr>
            <a:r>
              <a:t>bad praise</a:t>
            </a:r>
          </a:p>
        </p:txBody>
      </p:sp>
      <p:sp>
        <p:nvSpPr>
          <p:cNvPr id="10" name="Shape 313"/>
          <p:cNvSpPr>
            <a:spLocks noGrp="1"/>
          </p:cNvSpPr>
          <p:nvPr>
            <p:ph type="title"/>
          </p:nvPr>
        </p:nvSpPr>
        <p:spPr>
          <a:xfrm>
            <a:off x="429159" y="325120"/>
            <a:ext cx="12137813" cy="1079398"/>
          </a:xfrm>
          <a:prstGeom prst="rect">
            <a:avLst/>
          </a:prstGeom>
        </p:spPr>
        <p:txBody>
          <a:bodyPr>
            <a:normAutofit/>
          </a:bodyPr>
          <a:lstStyle/>
          <a:p>
            <a:r>
              <a:rPr sz="6000" b="1" dirty="0">
                <a:solidFill>
                  <a:schemeClr val="tx1">
                    <a:lumMod val="85000"/>
                    <a:lumOff val="15000"/>
                  </a:schemeClr>
                </a:solidFill>
              </a:rPr>
              <a:t>Connection Continuum</a:t>
            </a:r>
          </a:p>
        </p:txBody>
      </p:sp>
    </p:spTree>
  </p:cSld>
  <p:clrMapOvr>
    <a:masterClrMapping/>
  </p:clrMapOvr>
  <p:transition spd="med"/>
  <p:timing>
    <p:tnLst>
      <p:par>
        <p:cTn id="1" dur="indefinite" restart="never" fill="hold"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p:cNvSpPr>
          <p:nvPr>
            <p:ph type="title"/>
          </p:nvPr>
        </p:nvSpPr>
        <p:spPr>
          <a:xfrm>
            <a:off x="215285" y="206912"/>
            <a:ext cx="12574232" cy="1396907"/>
          </a:xfrm>
          <a:prstGeom prst="rect">
            <a:avLst/>
          </a:prstGeom>
        </p:spPr>
        <p:txBody>
          <a:bodyPr>
            <a:normAutofit/>
          </a:bodyPr>
          <a:lstStyle>
            <a:lvl1pPr defTabSz="537463">
              <a:defRPr sz="7360"/>
            </a:lvl1pPr>
          </a:lstStyle>
          <a:p>
            <a:r>
              <a:rPr sz="6000" b="1" dirty="0">
                <a:solidFill>
                  <a:schemeClr val="tx1">
                    <a:lumMod val="85000"/>
                    <a:lumOff val="15000"/>
                  </a:schemeClr>
                </a:solidFill>
              </a:rPr>
              <a:t>Good Warmth vs Bad Warmth </a:t>
            </a:r>
          </a:p>
        </p:txBody>
      </p:sp>
      <p:sp>
        <p:nvSpPr>
          <p:cNvPr id="341" name="Shape 341"/>
          <p:cNvSpPr/>
          <p:nvPr/>
        </p:nvSpPr>
        <p:spPr>
          <a:xfrm>
            <a:off x="255615" y="1995317"/>
            <a:ext cx="4890755"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t>Good Warmth</a:t>
            </a:r>
          </a:p>
        </p:txBody>
      </p:sp>
      <p:sp>
        <p:nvSpPr>
          <p:cNvPr id="344" name="Shape 344"/>
          <p:cNvSpPr/>
          <p:nvPr/>
        </p:nvSpPr>
        <p:spPr>
          <a:xfrm>
            <a:off x="15558" y="7445061"/>
            <a:ext cx="12973686" cy="1625601"/>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noAutofit/>
          </a:bodyPr>
          <a:lstStyle>
            <a:lvl1pPr>
              <a:defRPr sz="5000"/>
            </a:lvl1pPr>
          </a:lstStyle>
          <a:p>
            <a:r>
              <a:rPr dirty="0"/>
              <a:t>1Peter 4:8 Above all, love each other deeply, because love covers over a multitude of sins.</a:t>
            </a:r>
          </a:p>
        </p:txBody>
      </p:sp>
      <p:sp>
        <p:nvSpPr>
          <p:cNvPr id="7" name="Shape 337"/>
          <p:cNvSpPr/>
          <p:nvPr/>
        </p:nvSpPr>
        <p:spPr>
          <a:xfrm>
            <a:off x="460887" y="2971800"/>
            <a:ext cx="2981579"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4000" b="1">
                <a:solidFill>
                  <a:schemeClr val="accent5"/>
                </a:solidFill>
                <a:latin typeface="Helvetica"/>
                <a:ea typeface="Helvetica"/>
                <a:cs typeface="Helvetica"/>
                <a:sym typeface="Helvetica"/>
              </a:defRPr>
            </a:lvl1pPr>
          </a:lstStyle>
          <a:p>
            <a:r>
              <a:rPr dirty="0">
                <a:solidFill>
                  <a:srgbClr val="C00000"/>
                </a:solidFill>
              </a:rPr>
              <a:t>Acceptance</a:t>
            </a:r>
          </a:p>
        </p:txBody>
      </p:sp>
      <p:sp>
        <p:nvSpPr>
          <p:cNvPr id="8" name="Shape 349"/>
          <p:cNvSpPr/>
          <p:nvPr/>
        </p:nvSpPr>
        <p:spPr>
          <a:xfrm>
            <a:off x="558802" y="3733800"/>
            <a:ext cx="11947089" cy="3758972"/>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797" tIns="50797" rIns="50797" bIns="50797" anchor="ctr">
            <a:spAutoFit/>
          </a:bodyPr>
          <a:lstStyle/>
          <a:p>
            <a:pPr algn="l">
              <a:lnSpc>
                <a:spcPct val="90000"/>
              </a:lnSpc>
              <a:defRPr sz="3800">
                <a:solidFill>
                  <a:srgbClr val="FFFFFF"/>
                </a:solidFill>
              </a:defRPr>
            </a:pPr>
            <a:r>
              <a:rPr sz="4400" spc="117" dirty="0"/>
              <a:t>Acceptance doesn't mean, that you have to </a:t>
            </a:r>
            <a:r>
              <a:rPr sz="4400" spc="203" dirty="0"/>
              <a:t>like your son's pierced nose or your daughter's tattoo. It does </a:t>
            </a:r>
            <a:r>
              <a:rPr sz="4400" spc="43" dirty="0"/>
              <a:t>mean, however, that in spite of inevitable disagreements and disap</a:t>
            </a:r>
            <a:r>
              <a:rPr sz="4400" spc="131" dirty="0"/>
              <a:t>pointments, the essence of your child remains dear to you.</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p:cNvSpPr>
          <p:nvPr>
            <p:ph type="title"/>
          </p:nvPr>
        </p:nvSpPr>
        <p:spPr>
          <a:xfrm>
            <a:off x="215285" y="206912"/>
            <a:ext cx="12574232" cy="1396907"/>
          </a:xfrm>
          <a:prstGeom prst="rect">
            <a:avLst/>
          </a:prstGeom>
        </p:spPr>
        <p:txBody>
          <a:bodyPr>
            <a:normAutofit/>
          </a:bodyPr>
          <a:lstStyle>
            <a:lvl1pPr defTabSz="537463">
              <a:defRPr sz="7360"/>
            </a:lvl1pPr>
          </a:lstStyle>
          <a:p>
            <a:r>
              <a:rPr sz="6000" b="1" dirty="0">
                <a:solidFill>
                  <a:schemeClr val="tx1">
                    <a:lumMod val="85000"/>
                    <a:lumOff val="15000"/>
                  </a:schemeClr>
                </a:solidFill>
              </a:rPr>
              <a:t>Good Warmth vs Bad Warmth </a:t>
            </a:r>
          </a:p>
        </p:txBody>
      </p:sp>
      <p:sp>
        <p:nvSpPr>
          <p:cNvPr id="347" name="Shape 347"/>
          <p:cNvSpPr/>
          <p:nvPr/>
        </p:nvSpPr>
        <p:spPr>
          <a:xfrm>
            <a:off x="255615" y="1995317"/>
            <a:ext cx="4890755"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t>Good Warmth</a:t>
            </a:r>
          </a:p>
        </p:txBody>
      </p:sp>
      <p:sp>
        <p:nvSpPr>
          <p:cNvPr id="349" name="Shape 349"/>
          <p:cNvSpPr/>
          <p:nvPr/>
        </p:nvSpPr>
        <p:spPr>
          <a:xfrm>
            <a:off x="558802" y="3733800"/>
            <a:ext cx="11947089" cy="3758972"/>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797" tIns="50797" rIns="50797" bIns="50797" anchor="ctr">
            <a:spAutoFit/>
          </a:bodyPr>
          <a:lstStyle/>
          <a:p>
            <a:pPr algn="l">
              <a:lnSpc>
                <a:spcPct val="90000"/>
              </a:lnSpc>
              <a:defRPr sz="3800">
                <a:solidFill>
                  <a:srgbClr val="FFFFFF"/>
                </a:solidFill>
              </a:defRPr>
            </a:pPr>
            <a:r>
              <a:rPr sz="4400" spc="117" dirty="0"/>
              <a:t>Acceptance doesn't mean, that you have to </a:t>
            </a:r>
            <a:r>
              <a:rPr sz="4400" spc="203" dirty="0"/>
              <a:t>like your son's pierced nose or your daughter's tattoo. It does </a:t>
            </a:r>
            <a:r>
              <a:rPr sz="4400" spc="43" dirty="0"/>
              <a:t>mean, however, that in spite of inevitable disagreements and disap</a:t>
            </a:r>
            <a:r>
              <a:rPr sz="4400" spc="131" dirty="0"/>
              <a:t>pointments, the essence of your child remains dear to you.</a:t>
            </a:r>
          </a:p>
        </p:txBody>
      </p:sp>
      <p:sp>
        <p:nvSpPr>
          <p:cNvPr id="350" name="Shape 350"/>
          <p:cNvSpPr/>
          <p:nvPr/>
        </p:nvSpPr>
        <p:spPr>
          <a:xfrm>
            <a:off x="2547796" y="7541570"/>
            <a:ext cx="7909211" cy="1333692"/>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5000"/>
            </a:lvl1pPr>
          </a:lstStyle>
          <a:p>
            <a:r>
              <a:rPr sz="8000" b="1" dirty="0"/>
              <a:t>Don’t compare</a:t>
            </a:r>
          </a:p>
        </p:txBody>
      </p:sp>
      <p:sp>
        <p:nvSpPr>
          <p:cNvPr id="10" name="Shape 337"/>
          <p:cNvSpPr/>
          <p:nvPr/>
        </p:nvSpPr>
        <p:spPr>
          <a:xfrm>
            <a:off x="460887" y="2971800"/>
            <a:ext cx="2981579"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4000" b="1">
                <a:solidFill>
                  <a:schemeClr val="accent5"/>
                </a:solidFill>
                <a:latin typeface="Helvetica"/>
                <a:ea typeface="Helvetica"/>
                <a:cs typeface="Helvetica"/>
                <a:sym typeface="Helvetica"/>
              </a:defRPr>
            </a:lvl1pPr>
          </a:lstStyle>
          <a:p>
            <a:r>
              <a:rPr dirty="0">
                <a:solidFill>
                  <a:srgbClr val="C00000"/>
                </a:solidFill>
              </a:rPr>
              <a:t>Acceptance</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p:nvPr/>
        </p:nvSpPr>
        <p:spPr>
          <a:xfrm>
            <a:off x="255615" y="1995317"/>
            <a:ext cx="4890755"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t>Good Warmth</a:t>
            </a:r>
          </a:p>
        </p:txBody>
      </p:sp>
      <p:sp>
        <p:nvSpPr>
          <p:cNvPr id="355" name="Shape 355"/>
          <p:cNvSpPr/>
          <p:nvPr/>
        </p:nvSpPr>
        <p:spPr>
          <a:xfrm>
            <a:off x="382648" y="3886200"/>
            <a:ext cx="11947089" cy="4261676"/>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797" tIns="0" rIns="50797" bIns="50797" anchor="ctr">
            <a:spAutoFit/>
          </a:bodyPr>
          <a:lstStyle/>
          <a:p>
            <a:pPr algn="l">
              <a:lnSpc>
                <a:spcPct val="90000"/>
              </a:lnSpc>
              <a:defRPr sz="3800">
                <a:solidFill>
                  <a:srgbClr val="FFFFFF"/>
                </a:solidFill>
              </a:defRPr>
            </a:pPr>
            <a:r>
              <a:rPr sz="4400" dirty="0"/>
              <a:t>“In every child God places in our arms, there is a </a:t>
            </a:r>
            <a:r>
              <a:rPr sz="4400" i="1" dirty="0">
                <a:latin typeface="Helvetica"/>
                <a:ea typeface="Helvetica"/>
                <a:cs typeface="Helvetica"/>
                <a:sym typeface="Helvetica"/>
              </a:rPr>
              <a:t>bent</a:t>
            </a:r>
            <a:r>
              <a:rPr sz="4400" dirty="0"/>
              <a:t>, a set of characteristics already established.  The bent is fixed and determined before he is given over to our care.  The child is not, in fact, a pliable piece of clay.  He has been set; he has been </a:t>
            </a:r>
            <a:r>
              <a:rPr sz="4400" dirty="0" smtClean="0"/>
              <a:t>bent</a:t>
            </a:r>
            <a:r>
              <a:rPr lang="en-US" sz="4400" dirty="0" smtClean="0"/>
              <a:t>.</a:t>
            </a:r>
            <a:r>
              <a:rPr sz="4400" dirty="0" smtClean="0"/>
              <a:t>” </a:t>
            </a:r>
            <a:r>
              <a:rPr sz="4000" dirty="0"/>
              <a:t>(</a:t>
            </a:r>
            <a:r>
              <a:rPr sz="4000" dirty="0" err="1"/>
              <a:t>Swindoll</a:t>
            </a:r>
            <a:r>
              <a:rPr sz="4000" dirty="0"/>
              <a:t> </a:t>
            </a:r>
            <a:r>
              <a:rPr sz="4000" i="1" dirty="0">
                <a:latin typeface="Helvetica"/>
                <a:ea typeface="Helvetica"/>
                <a:cs typeface="Helvetica"/>
                <a:sym typeface="Helvetica"/>
              </a:rPr>
              <a:t>You and Your Child </a:t>
            </a:r>
            <a:r>
              <a:rPr sz="4000" dirty="0"/>
              <a:t> p8)</a:t>
            </a:r>
          </a:p>
        </p:txBody>
      </p:sp>
      <p:sp>
        <p:nvSpPr>
          <p:cNvPr id="7" name="Shape 346"/>
          <p:cNvSpPr>
            <a:spLocks noGrp="1"/>
          </p:cNvSpPr>
          <p:nvPr>
            <p:ph type="title"/>
          </p:nvPr>
        </p:nvSpPr>
        <p:spPr>
          <a:xfrm>
            <a:off x="215285" y="206912"/>
            <a:ext cx="12574232" cy="1396907"/>
          </a:xfrm>
          <a:prstGeom prst="rect">
            <a:avLst/>
          </a:prstGeom>
        </p:spPr>
        <p:txBody>
          <a:bodyPr>
            <a:normAutofit/>
          </a:bodyPr>
          <a:lstStyle>
            <a:lvl1pPr defTabSz="537463">
              <a:defRPr sz="7360"/>
            </a:lvl1pPr>
          </a:lstStyle>
          <a:p>
            <a:r>
              <a:rPr sz="6000" b="1" dirty="0">
                <a:solidFill>
                  <a:schemeClr val="tx1">
                    <a:lumMod val="85000"/>
                    <a:lumOff val="15000"/>
                  </a:schemeClr>
                </a:solidFill>
              </a:rPr>
              <a:t>Good Warmth vs Bad Warmth </a:t>
            </a:r>
          </a:p>
        </p:txBody>
      </p:sp>
      <p:sp>
        <p:nvSpPr>
          <p:cNvPr id="9" name="Shape 337"/>
          <p:cNvSpPr/>
          <p:nvPr/>
        </p:nvSpPr>
        <p:spPr>
          <a:xfrm>
            <a:off x="460887" y="2971800"/>
            <a:ext cx="2981579"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4000" b="1">
                <a:solidFill>
                  <a:schemeClr val="accent5"/>
                </a:solidFill>
                <a:latin typeface="Helvetica"/>
                <a:ea typeface="Helvetica"/>
                <a:cs typeface="Helvetica"/>
                <a:sym typeface="Helvetica"/>
              </a:defRPr>
            </a:lvl1pPr>
          </a:lstStyle>
          <a:p>
            <a:r>
              <a:rPr dirty="0">
                <a:solidFill>
                  <a:srgbClr val="C00000"/>
                </a:solidFill>
              </a:rPr>
              <a:t>Acceptance</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p:nvPr/>
        </p:nvSpPr>
        <p:spPr>
          <a:xfrm>
            <a:off x="255615" y="1982616"/>
            <a:ext cx="4890755"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t>Good Warmth</a:t>
            </a:r>
          </a:p>
        </p:txBody>
      </p:sp>
      <p:sp>
        <p:nvSpPr>
          <p:cNvPr id="365" name="Shape 365"/>
          <p:cNvSpPr/>
          <p:nvPr/>
        </p:nvSpPr>
        <p:spPr>
          <a:xfrm>
            <a:off x="362716" y="3048000"/>
            <a:ext cx="5115177"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4000" b="1">
                <a:solidFill>
                  <a:schemeClr val="accent5"/>
                </a:solidFill>
                <a:latin typeface="Helvetica"/>
                <a:ea typeface="Helvetica"/>
                <a:cs typeface="Helvetica"/>
                <a:sym typeface="Helvetica"/>
              </a:defRPr>
            </a:lvl1pPr>
          </a:lstStyle>
          <a:p>
            <a:r>
              <a:rPr dirty="0">
                <a:solidFill>
                  <a:srgbClr val="C00000"/>
                </a:solidFill>
              </a:rPr>
              <a:t>Deep Understanding</a:t>
            </a:r>
          </a:p>
        </p:txBody>
      </p:sp>
      <p:sp>
        <p:nvSpPr>
          <p:cNvPr id="366" name="Shape 366"/>
          <p:cNvSpPr/>
          <p:nvPr/>
        </p:nvSpPr>
        <p:spPr>
          <a:xfrm>
            <a:off x="330200" y="3750718"/>
            <a:ext cx="11947089" cy="3149574"/>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797" tIns="50797" rIns="50797" bIns="50797" anchor="ctr">
            <a:spAutoFit/>
          </a:bodyPr>
          <a:lstStyle/>
          <a:p>
            <a:pPr algn="l">
              <a:lnSpc>
                <a:spcPct val="90000"/>
              </a:lnSpc>
              <a:defRPr sz="3800">
                <a:solidFill>
                  <a:srgbClr val="FFFFFF"/>
                </a:solidFill>
              </a:defRPr>
            </a:pPr>
            <a:r>
              <a:rPr sz="4400" dirty="0"/>
              <a:t>Levine: </a:t>
            </a:r>
            <a:r>
              <a:rPr lang="en-US" sz="4400" dirty="0" smtClean="0"/>
              <a:t>With friends….</a:t>
            </a:r>
            <a:r>
              <a:rPr sz="4400" dirty="0" smtClean="0"/>
              <a:t>We </a:t>
            </a:r>
            <a:r>
              <a:rPr sz="4400" dirty="0"/>
              <a:t>listen long enough to know what it feels like to be in their </a:t>
            </a:r>
            <a:r>
              <a:rPr sz="4400" spc="28" dirty="0"/>
              <a:t>shoes. Too often with our children, we rush in and offer suggestions, </a:t>
            </a:r>
            <a:r>
              <a:rPr sz="4400" dirty="0"/>
              <a:t>propose alternatives, or solve problems. </a:t>
            </a:r>
          </a:p>
        </p:txBody>
      </p:sp>
      <p:sp>
        <p:nvSpPr>
          <p:cNvPr id="367" name="Shape 367"/>
          <p:cNvSpPr/>
          <p:nvPr/>
        </p:nvSpPr>
        <p:spPr>
          <a:xfrm>
            <a:off x="482600" y="7239003"/>
            <a:ext cx="11718037" cy="1210582"/>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spAutoFit/>
          </a:bodyPr>
          <a:lstStyle>
            <a:lvl1pPr algn="l"/>
          </a:lstStyle>
          <a:p>
            <a:pPr>
              <a:lnSpc>
                <a:spcPct val="90000"/>
              </a:lnSpc>
            </a:pPr>
            <a:r>
              <a:rPr sz="4000" dirty="0"/>
              <a:t>My problem: “I don’t want my child to feel sad, unhappy, depressed, etc.” So I try to fix them!</a:t>
            </a:r>
          </a:p>
        </p:txBody>
      </p:sp>
      <p:sp>
        <p:nvSpPr>
          <p:cNvPr id="8" name="Shape 346"/>
          <p:cNvSpPr>
            <a:spLocks noGrp="1"/>
          </p:cNvSpPr>
          <p:nvPr>
            <p:ph type="title"/>
          </p:nvPr>
        </p:nvSpPr>
        <p:spPr>
          <a:xfrm>
            <a:off x="215285" y="206912"/>
            <a:ext cx="12574232" cy="1396907"/>
          </a:xfrm>
          <a:prstGeom prst="rect">
            <a:avLst/>
          </a:prstGeom>
        </p:spPr>
        <p:txBody>
          <a:bodyPr>
            <a:normAutofit/>
          </a:bodyPr>
          <a:lstStyle>
            <a:lvl1pPr defTabSz="537463">
              <a:defRPr sz="7360"/>
            </a:lvl1pPr>
          </a:lstStyle>
          <a:p>
            <a:r>
              <a:rPr sz="6000" b="1" dirty="0">
                <a:solidFill>
                  <a:schemeClr val="tx1">
                    <a:lumMod val="85000"/>
                    <a:lumOff val="15000"/>
                  </a:schemeClr>
                </a:solidFill>
              </a:rPr>
              <a:t>Good Warmth vs Bad Warmth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1"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p:nvPr/>
        </p:nvSpPr>
        <p:spPr>
          <a:xfrm>
            <a:off x="255615" y="1995317"/>
            <a:ext cx="4890755"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t>Good Warmth</a:t>
            </a:r>
          </a:p>
        </p:txBody>
      </p:sp>
      <p:sp>
        <p:nvSpPr>
          <p:cNvPr id="376" name="Shape 376"/>
          <p:cNvSpPr/>
          <p:nvPr/>
        </p:nvSpPr>
        <p:spPr>
          <a:xfrm>
            <a:off x="362716" y="3048000"/>
            <a:ext cx="5115177"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4000" b="1">
                <a:solidFill>
                  <a:schemeClr val="accent5"/>
                </a:solidFill>
                <a:latin typeface="Helvetica"/>
                <a:ea typeface="Helvetica"/>
                <a:cs typeface="Helvetica"/>
                <a:sym typeface="Helvetica"/>
              </a:defRPr>
            </a:lvl1pPr>
          </a:lstStyle>
          <a:p>
            <a:r>
              <a:rPr dirty="0">
                <a:solidFill>
                  <a:srgbClr val="C00000"/>
                </a:solidFill>
              </a:rPr>
              <a:t>Deep Understanding</a:t>
            </a:r>
          </a:p>
        </p:txBody>
      </p:sp>
      <p:sp>
        <p:nvSpPr>
          <p:cNvPr id="377" name="Shape 377"/>
          <p:cNvSpPr/>
          <p:nvPr/>
        </p:nvSpPr>
        <p:spPr>
          <a:xfrm>
            <a:off x="482600" y="3861636"/>
            <a:ext cx="12069543" cy="5587164"/>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50797" tIns="50797" rIns="50797" bIns="50797" anchor="ctr">
            <a:spAutoFit/>
          </a:bodyPr>
          <a:lstStyle/>
          <a:p>
            <a:pPr algn="l">
              <a:lnSpc>
                <a:spcPct val="90000"/>
              </a:lnSpc>
              <a:defRPr sz="3800">
                <a:solidFill>
                  <a:srgbClr val="FFFFFF"/>
                </a:solidFill>
              </a:defRPr>
            </a:pPr>
            <a:r>
              <a:rPr lang="en-US" sz="4400" spc="87" dirty="0" err="1" smtClean="0"/>
              <a:t>Lavine</a:t>
            </a:r>
            <a:r>
              <a:rPr lang="en-US" sz="4400" spc="87" dirty="0" smtClean="0"/>
              <a:t>: </a:t>
            </a:r>
            <a:r>
              <a:rPr sz="4400" spc="87" dirty="0" smtClean="0"/>
              <a:t>Unfortunately</a:t>
            </a:r>
            <a:r>
              <a:rPr sz="4400" spc="87" dirty="0"/>
              <a:t>, when we intervene prematurely, we lose the </a:t>
            </a:r>
            <a:r>
              <a:rPr sz="4400" spc="102" dirty="0"/>
              <a:t>opportunity to understand a bit more about who our particular child </a:t>
            </a:r>
            <a:r>
              <a:rPr sz="4400" spc="43" dirty="0"/>
              <a:t>is, and how developed her skills for approaching a challenging situa</a:t>
            </a:r>
            <a:r>
              <a:rPr sz="4400" spc="117" dirty="0"/>
              <a:t>tion</a:t>
            </a:r>
            <a:r>
              <a:rPr sz="4400" spc="117" dirty="0" smtClean="0"/>
              <a:t>.</a:t>
            </a:r>
            <a:r>
              <a:rPr lang="en-US" sz="4400" spc="117" dirty="0" smtClean="0"/>
              <a:t> </a:t>
            </a:r>
            <a:r>
              <a:rPr sz="4400" spc="43" dirty="0" smtClean="0"/>
              <a:t>There </a:t>
            </a:r>
            <a:r>
              <a:rPr sz="4400" spc="43" dirty="0"/>
              <a:t>is nothing </a:t>
            </a:r>
            <a:r>
              <a:rPr sz="4400" spc="28" dirty="0"/>
              <a:t>more reassuring or more likely to encourage connection and commu</a:t>
            </a:r>
            <a:r>
              <a:rPr sz="4400" dirty="0"/>
              <a:t>nication with our children than our inviting, listening, presence.</a:t>
            </a:r>
          </a:p>
        </p:txBody>
      </p:sp>
      <p:sp>
        <p:nvSpPr>
          <p:cNvPr id="7" name="Shape 346"/>
          <p:cNvSpPr>
            <a:spLocks noGrp="1"/>
          </p:cNvSpPr>
          <p:nvPr>
            <p:ph type="title"/>
          </p:nvPr>
        </p:nvSpPr>
        <p:spPr>
          <a:xfrm>
            <a:off x="215285" y="206912"/>
            <a:ext cx="12574232" cy="1396907"/>
          </a:xfrm>
          <a:prstGeom prst="rect">
            <a:avLst/>
          </a:prstGeom>
        </p:spPr>
        <p:txBody>
          <a:bodyPr>
            <a:normAutofit/>
          </a:bodyPr>
          <a:lstStyle>
            <a:lvl1pPr defTabSz="537463">
              <a:defRPr sz="7360"/>
            </a:lvl1pPr>
          </a:lstStyle>
          <a:p>
            <a:r>
              <a:rPr sz="6000" b="1" dirty="0">
                <a:solidFill>
                  <a:schemeClr val="tx1">
                    <a:lumMod val="85000"/>
                    <a:lumOff val="15000"/>
                  </a:schemeClr>
                </a:solidFill>
              </a:rPr>
              <a:t>Good Warmth vs Bad Warmth </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p:cNvSpPr>
          <p:nvPr>
            <p:ph type="title"/>
          </p:nvPr>
        </p:nvSpPr>
        <p:spPr>
          <a:xfrm>
            <a:off x="215285" y="206912"/>
            <a:ext cx="12574232" cy="1396907"/>
          </a:xfrm>
          <a:prstGeom prst="rect">
            <a:avLst/>
          </a:prstGeom>
        </p:spPr>
        <p:txBody>
          <a:bodyPr>
            <a:normAutofit/>
          </a:bodyPr>
          <a:lstStyle>
            <a:lvl1pPr defTabSz="537463">
              <a:defRPr sz="7360"/>
            </a:lvl1pPr>
          </a:lstStyle>
          <a:p>
            <a:r>
              <a:rPr sz="6000" b="1" dirty="0">
                <a:solidFill>
                  <a:schemeClr val="tx1">
                    <a:lumMod val="85000"/>
                    <a:lumOff val="15000"/>
                  </a:schemeClr>
                </a:solidFill>
              </a:rPr>
              <a:t>Good Warmth vs Bad Warmth </a:t>
            </a:r>
          </a:p>
        </p:txBody>
      </p:sp>
      <p:sp>
        <p:nvSpPr>
          <p:cNvPr id="380" name="Shape 380"/>
          <p:cNvSpPr/>
          <p:nvPr/>
        </p:nvSpPr>
        <p:spPr>
          <a:xfrm>
            <a:off x="255615" y="1995317"/>
            <a:ext cx="4890755"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t>Good Warmth</a:t>
            </a:r>
          </a:p>
        </p:txBody>
      </p:sp>
      <p:sp>
        <p:nvSpPr>
          <p:cNvPr id="381" name="Shape 381"/>
          <p:cNvSpPr/>
          <p:nvPr/>
        </p:nvSpPr>
        <p:spPr>
          <a:xfrm>
            <a:off x="251854" y="3124200"/>
            <a:ext cx="6689326"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4000" b="1">
                <a:solidFill>
                  <a:schemeClr val="accent5"/>
                </a:solidFill>
                <a:latin typeface="Helvetica"/>
                <a:ea typeface="Helvetica"/>
                <a:cs typeface="Helvetica"/>
                <a:sym typeface="Helvetica"/>
              </a:defRPr>
            </a:lvl1pPr>
          </a:lstStyle>
          <a:p>
            <a:r>
              <a:rPr dirty="0">
                <a:solidFill>
                  <a:srgbClr val="C00000"/>
                </a:solidFill>
              </a:rPr>
              <a:t>Communicate commitment</a:t>
            </a:r>
          </a:p>
        </p:txBody>
      </p:sp>
      <p:sp>
        <p:nvSpPr>
          <p:cNvPr id="382" name="Shape 382"/>
          <p:cNvSpPr/>
          <p:nvPr/>
        </p:nvSpPr>
        <p:spPr>
          <a:xfrm>
            <a:off x="330200" y="3886302"/>
            <a:ext cx="11947089" cy="3149574"/>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797" tIns="50797" rIns="50797" bIns="50797" anchor="ctr">
            <a:spAutoFit/>
          </a:bodyPr>
          <a:lstStyle/>
          <a:p>
            <a:pPr algn="l">
              <a:lnSpc>
                <a:spcPct val="90000"/>
              </a:lnSpc>
              <a:defRPr sz="3800">
                <a:solidFill>
                  <a:srgbClr val="FFFFFF"/>
                </a:solidFill>
              </a:defRPr>
            </a:pPr>
            <a:r>
              <a:rPr lang="en-US" sz="4400" dirty="0" smtClean="0"/>
              <a:t>Children need to protected, not just comforted</a:t>
            </a:r>
          </a:p>
          <a:p>
            <a:pPr algn="l">
              <a:lnSpc>
                <a:spcPct val="90000"/>
              </a:lnSpc>
              <a:defRPr sz="3800">
                <a:solidFill>
                  <a:srgbClr val="FFFFFF"/>
                </a:solidFill>
              </a:defRPr>
            </a:pPr>
            <a:endParaRPr lang="en-US" sz="4400" spc="219" dirty="0" smtClean="0"/>
          </a:p>
          <a:p>
            <a:pPr algn="l">
              <a:lnSpc>
                <a:spcPct val="90000"/>
              </a:lnSpc>
              <a:defRPr sz="3800">
                <a:solidFill>
                  <a:srgbClr val="FFFFFF"/>
                </a:solidFill>
              </a:defRPr>
            </a:pPr>
            <a:r>
              <a:rPr lang="en-US" sz="4400" spc="219" dirty="0" smtClean="0"/>
              <a:t>They need to know they won’t be emotionally abandoned. That you are in their court, rooting for them.</a:t>
            </a:r>
            <a:endParaRPr sz="4400" spc="219" dirty="0"/>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2">
                                            <p:bg/>
                                          </p:spTgt>
                                        </p:tgtEl>
                                        <p:attrNameLst>
                                          <p:attrName>style.visibility</p:attrName>
                                        </p:attrNameLst>
                                      </p:cBhvr>
                                      <p:to>
                                        <p:strVal val="visible"/>
                                      </p:to>
                                    </p:set>
                                    <p:animEffect transition="in" filter="dissolve">
                                      <p:cBhvr>
                                        <p:cTn id="7" dur="500"/>
                                        <p:tgtEl>
                                          <p:spTgt spid="382">
                                            <p:bg/>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82">
                                            <p:txEl>
                                              <p:pRg st="0" end="0"/>
                                            </p:txEl>
                                          </p:spTgt>
                                        </p:tgtEl>
                                        <p:attrNameLst>
                                          <p:attrName>style.visibility</p:attrName>
                                        </p:attrNameLst>
                                      </p:cBhvr>
                                      <p:to>
                                        <p:strVal val="visible"/>
                                      </p:to>
                                    </p:set>
                                    <p:animEffect transition="in" filter="dissolve">
                                      <p:cBhvr>
                                        <p:cTn id="10" dur="500"/>
                                        <p:tgtEl>
                                          <p:spTgt spid="38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82">
                                            <p:txEl>
                                              <p:pRg st="2" end="2"/>
                                            </p:txEl>
                                          </p:spTgt>
                                        </p:tgtEl>
                                        <p:attrNameLst>
                                          <p:attrName>style.visibility</p:attrName>
                                        </p:attrNameLst>
                                      </p:cBhvr>
                                      <p:to>
                                        <p:strVal val="visible"/>
                                      </p:to>
                                    </p:set>
                                    <p:animEffect transition="in" filter="dissolve">
                                      <p:cBhvr>
                                        <p:cTn id="15" dur="500"/>
                                        <p:tgtEl>
                                          <p:spTgt spid="3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 grpId="0" uiExpand="1"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p:cNvSpPr>
          <p:nvPr>
            <p:ph type="title"/>
          </p:nvPr>
        </p:nvSpPr>
        <p:spPr>
          <a:xfrm>
            <a:off x="215285" y="206912"/>
            <a:ext cx="12574232" cy="1396907"/>
          </a:xfrm>
          <a:prstGeom prst="rect">
            <a:avLst/>
          </a:prstGeom>
        </p:spPr>
        <p:txBody>
          <a:bodyPr>
            <a:normAutofit/>
          </a:bodyPr>
          <a:lstStyle>
            <a:lvl1pPr defTabSz="537463">
              <a:defRPr sz="7360"/>
            </a:lvl1pPr>
          </a:lstStyle>
          <a:p>
            <a:r>
              <a:rPr sz="6000" b="1" dirty="0">
                <a:solidFill>
                  <a:schemeClr val="tx1">
                    <a:lumMod val="85000"/>
                    <a:lumOff val="15000"/>
                  </a:schemeClr>
                </a:solidFill>
              </a:rPr>
              <a:t>Good Warmth vs Bad Warmth </a:t>
            </a:r>
          </a:p>
        </p:txBody>
      </p:sp>
      <p:sp>
        <p:nvSpPr>
          <p:cNvPr id="385" name="Shape 385"/>
          <p:cNvSpPr/>
          <p:nvPr/>
        </p:nvSpPr>
        <p:spPr>
          <a:xfrm>
            <a:off x="255615" y="1995317"/>
            <a:ext cx="4890755"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t>Good Warmth</a:t>
            </a:r>
          </a:p>
        </p:txBody>
      </p:sp>
      <p:sp>
        <p:nvSpPr>
          <p:cNvPr id="386" name="Shape 386"/>
          <p:cNvSpPr/>
          <p:nvPr/>
        </p:nvSpPr>
        <p:spPr>
          <a:xfrm>
            <a:off x="406059" y="3168061"/>
            <a:ext cx="2981579"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4000" b="1">
                <a:solidFill>
                  <a:schemeClr val="accent5"/>
                </a:solidFill>
                <a:latin typeface="Helvetica"/>
                <a:ea typeface="Helvetica"/>
                <a:cs typeface="Helvetica"/>
                <a:sym typeface="Helvetica"/>
              </a:defRPr>
            </a:lvl1pPr>
          </a:lstStyle>
          <a:p>
            <a:r>
              <a:rPr dirty="0">
                <a:solidFill>
                  <a:srgbClr val="C00000"/>
                </a:solidFill>
              </a:rPr>
              <a:t>Acceptance</a:t>
            </a:r>
          </a:p>
        </p:txBody>
      </p:sp>
      <p:sp>
        <p:nvSpPr>
          <p:cNvPr id="387" name="Shape 387"/>
          <p:cNvSpPr/>
          <p:nvPr/>
        </p:nvSpPr>
        <p:spPr>
          <a:xfrm>
            <a:off x="528857" y="4940504"/>
            <a:ext cx="11947089" cy="3149574"/>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797" tIns="50797" rIns="50797" bIns="50797" anchor="ctr">
            <a:spAutoFit/>
          </a:bodyPr>
          <a:lstStyle/>
          <a:p>
            <a:pPr algn="l">
              <a:lnSpc>
                <a:spcPct val="90000"/>
              </a:lnSpc>
              <a:defRPr sz="3800">
                <a:solidFill>
                  <a:srgbClr val="FFFFFF"/>
                </a:solidFill>
              </a:defRPr>
            </a:pPr>
            <a:r>
              <a:rPr sz="4400" dirty="0"/>
              <a:t>Levine:  </a:t>
            </a:r>
            <a:r>
              <a:rPr sz="4400" spc="73" dirty="0"/>
              <a:t>There are no shortcuts to knowing our children well. Warmth is </a:t>
            </a:r>
            <a:r>
              <a:rPr sz="4400" dirty="0"/>
              <a:t>cultivated when we take time, when we linger with our children, when we get to know them in the most intimate and specific ways </a:t>
            </a:r>
            <a:r>
              <a:rPr sz="4400" spc="131" dirty="0"/>
              <a:t>we can.</a:t>
            </a:r>
          </a:p>
        </p:txBody>
      </p:sp>
      <p:sp>
        <p:nvSpPr>
          <p:cNvPr id="388" name="Shape 388"/>
          <p:cNvSpPr/>
          <p:nvPr/>
        </p:nvSpPr>
        <p:spPr>
          <a:xfrm>
            <a:off x="3725344" y="3168061"/>
            <a:ext cx="5115177"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4000" b="1">
                <a:solidFill>
                  <a:schemeClr val="accent5"/>
                </a:solidFill>
                <a:latin typeface="Helvetica"/>
                <a:ea typeface="Helvetica"/>
                <a:cs typeface="Helvetica"/>
                <a:sym typeface="Helvetica"/>
              </a:defRPr>
            </a:lvl1pPr>
          </a:lstStyle>
          <a:p>
            <a:r>
              <a:rPr dirty="0">
                <a:solidFill>
                  <a:srgbClr val="C00000"/>
                </a:solidFill>
              </a:rPr>
              <a:t>Deep Understanding</a:t>
            </a:r>
          </a:p>
        </p:txBody>
      </p:sp>
      <p:sp>
        <p:nvSpPr>
          <p:cNvPr id="389" name="Shape 389"/>
          <p:cNvSpPr/>
          <p:nvPr/>
        </p:nvSpPr>
        <p:spPr>
          <a:xfrm>
            <a:off x="9175567" y="3168061"/>
            <a:ext cx="3239662"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4000" b="1">
                <a:solidFill>
                  <a:schemeClr val="accent5"/>
                </a:solidFill>
                <a:latin typeface="Helvetica"/>
                <a:ea typeface="Helvetica"/>
                <a:cs typeface="Helvetica"/>
                <a:sym typeface="Helvetica"/>
              </a:defRPr>
            </a:lvl1pPr>
          </a:lstStyle>
          <a:p>
            <a:r>
              <a:rPr dirty="0">
                <a:solidFill>
                  <a:srgbClr val="C00000"/>
                </a:solidFill>
              </a:rPr>
              <a:t>Commitment</a:t>
            </a:r>
          </a:p>
        </p:txBody>
      </p:sp>
      <p:sp>
        <p:nvSpPr>
          <p:cNvPr id="390" name="Shape 390"/>
          <p:cNvSpPr/>
          <p:nvPr/>
        </p:nvSpPr>
        <p:spPr>
          <a:xfrm>
            <a:off x="394549" y="4072496"/>
            <a:ext cx="3625987" cy="872028"/>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5000" b="1">
                <a:solidFill>
                  <a:schemeClr val="accent5"/>
                </a:solidFill>
                <a:latin typeface="Helvetica"/>
                <a:ea typeface="Helvetica"/>
                <a:cs typeface="Helvetica"/>
                <a:sym typeface="Helvetica"/>
              </a:defRPr>
            </a:lvl1pPr>
          </a:lstStyle>
          <a:p>
            <a:r>
              <a:rPr dirty="0">
                <a:solidFill>
                  <a:schemeClr val="tx1">
                    <a:lumMod val="85000"/>
                    <a:lumOff val="15000"/>
                  </a:schemeClr>
                </a:solidFill>
              </a:rPr>
              <a:t>Takes time!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2" animBg="1" advAuto="0"/>
      <p:bldP spid="390" grpId="1"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p:nvPr/>
        </p:nvSpPr>
        <p:spPr>
          <a:xfrm>
            <a:off x="726742" y="4662149"/>
            <a:ext cx="11389547" cy="1270000"/>
          </a:xfrm>
          <a:prstGeom prst="leftRightArrow">
            <a:avLst>
              <a:gd name="adj1" fmla="val 32000"/>
              <a:gd name="adj2" fmla="val 44000"/>
            </a:avLst>
          </a:prstGeom>
          <a:blipFill>
            <a:blip r:embed="rId2"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
        <p:nvSpPr>
          <p:cNvPr id="402" name="Shape 402"/>
          <p:cNvSpPr/>
          <p:nvPr/>
        </p:nvSpPr>
        <p:spPr>
          <a:xfrm>
            <a:off x="9646821" y="2637265"/>
            <a:ext cx="2335570" cy="1518358"/>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4600"/>
            </a:pPr>
            <a:r>
              <a:t>criticism</a:t>
            </a:r>
          </a:p>
          <a:p>
            <a:pPr>
              <a:defRPr sz="4600"/>
            </a:pPr>
            <a:r>
              <a:t>rejection</a:t>
            </a:r>
          </a:p>
        </p:txBody>
      </p:sp>
      <p:sp>
        <p:nvSpPr>
          <p:cNvPr id="403" name="Shape 403"/>
          <p:cNvSpPr/>
          <p:nvPr/>
        </p:nvSpPr>
        <p:spPr>
          <a:xfrm>
            <a:off x="5492493" y="4329698"/>
            <a:ext cx="2019814" cy="1934903"/>
          </a:xfrm>
          <a:prstGeom prst="star5">
            <a:avLst>
              <a:gd name="adj" fmla="val 22023"/>
              <a:gd name="hf" fmla="val 105146"/>
              <a:gd name="vf" fmla="val 110557"/>
            </a:avLst>
          </a:prstGeom>
          <a:blipFill>
            <a:blip r:embed="rId3"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
        <p:nvSpPr>
          <p:cNvPr id="404" name="Shape 404"/>
          <p:cNvSpPr/>
          <p:nvPr/>
        </p:nvSpPr>
        <p:spPr>
          <a:xfrm>
            <a:off x="3745239" y="6443367"/>
            <a:ext cx="5514324" cy="810472"/>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4600" b="1">
                <a:latin typeface="Helvetica"/>
                <a:ea typeface="Helvetica"/>
                <a:cs typeface="Helvetica"/>
                <a:sym typeface="Helvetica"/>
              </a:defRPr>
            </a:lvl1pPr>
          </a:lstStyle>
          <a:p>
            <a:r>
              <a:t>optimal connection</a:t>
            </a:r>
          </a:p>
        </p:txBody>
      </p:sp>
      <p:sp>
        <p:nvSpPr>
          <p:cNvPr id="405" name="Shape 405"/>
          <p:cNvSpPr/>
          <p:nvPr/>
        </p:nvSpPr>
        <p:spPr>
          <a:xfrm>
            <a:off x="4501054" y="7427419"/>
            <a:ext cx="4002693" cy="810472"/>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4600" b="1">
                <a:latin typeface="Helvetica"/>
                <a:ea typeface="Helvetica"/>
                <a:cs typeface="Helvetica"/>
                <a:sym typeface="Helvetica"/>
              </a:defRPr>
            </a:lvl1pPr>
          </a:lstStyle>
          <a:p>
            <a:r>
              <a:t>Good Warmth</a:t>
            </a:r>
          </a:p>
        </p:txBody>
      </p:sp>
      <p:sp>
        <p:nvSpPr>
          <p:cNvPr id="406" name="Shape 406"/>
          <p:cNvSpPr/>
          <p:nvPr/>
        </p:nvSpPr>
        <p:spPr>
          <a:xfrm>
            <a:off x="490622" y="1929379"/>
            <a:ext cx="4566949" cy="2934131"/>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4600"/>
            </a:pPr>
            <a:r>
              <a:rPr dirty="0"/>
              <a:t>over involvement</a:t>
            </a:r>
          </a:p>
          <a:p>
            <a:pPr>
              <a:defRPr sz="4600"/>
            </a:pPr>
            <a:r>
              <a:rPr dirty="0"/>
              <a:t>intrusion</a:t>
            </a:r>
          </a:p>
          <a:p>
            <a:pPr>
              <a:defRPr sz="4600"/>
            </a:pPr>
            <a:r>
              <a:rPr dirty="0"/>
              <a:t>enmeshment</a:t>
            </a:r>
          </a:p>
          <a:p>
            <a:pPr>
              <a:defRPr sz="4600"/>
            </a:pPr>
            <a:r>
              <a:rPr dirty="0"/>
              <a:t>bad praise</a:t>
            </a:r>
          </a:p>
        </p:txBody>
      </p:sp>
      <p:sp>
        <p:nvSpPr>
          <p:cNvPr id="10" name="Shape 346"/>
          <p:cNvSpPr>
            <a:spLocks noGrp="1"/>
          </p:cNvSpPr>
          <p:nvPr>
            <p:ph type="title"/>
          </p:nvPr>
        </p:nvSpPr>
        <p:spPr>
          <a:xfrm>
            <a:off x="215285" y="206912"/>
            <a:ext cx="12574232" cy="1396907"/>
          </a:xfrm>
          <a:prstGeom prst="rect">
            <a:avLst/>
          </a:prstGeom>
        </p:spPr>
        <p:txBody>
          <a:bodyPr>
            <a:normAutofit/>
          </a:bodyPr>
          <a:lstStyle>
            <a:lvl1pPr defTabSz="537463">
              <a:defRPr sz="7360"/>
            </a:lvl1pPr>
          </a:lstStyle>
          <a:p>
            <a:r>
              <a:rPr sz="6000" b="1" dirty="0">
                <a:solidFill>
                  <a:schemeClr val="tx1">
                    <a:lumMod val="85000"/>
                    <a:lumOff val="15000"/>
                  </a:schemeClr>
                </a:solidFill>
              </a:rPr>
              <a:t>Good Warmth vs Bad Warmth </a:t>
            </a:r>
          </a:p>
        </p:txBody>
      </p:sp>
    </p:spTree>
  </p:cSld>
  <p:clrMapOvr>
    <a:masterClrMapping/>
  </p:clrMapOvr>
  <p:transition spd="med"/>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hangingPunct="1">
              <a:defRPr/>
            </a:pPr>
            <a:r>
              <a:rPr lang="en-US" sz="6300" b="1" dirty="0" smtClean="0">
                <a:solidFill>
                  <a:schemeClr val="tx1"/>
                </a:solidFill>
              </a:rPr>
              <a:t>Authoritative Parenting</a:t>
            </a:r>
          </a:p>
        </p:txBody>
      </p:sp>
      <p:sp>
        <p:nvSpPr>
          <p:cNvPr id="14339" name="Content Placeholder 2"/>
          <p:cNvSpPr>
            <a:spLocks noGrp="1"/>
          </p:cNvSpPr>
          <p:nvPr>
            <p:ph sz="quarter" idx="1"/>
          </p:nvPr>
        </p:nvSpPr>
        <p:spPr>
          <a:xfrm>
            <a:off x="325120" y="2059095"/>
            <a:ext cx="12462933" cy="7261013"/>
          </a:xfrm>
          <a:solidFill>
            <a:schemeClr val="bg2"/>
          </a:solidFill>
        </p:spPr>
        <p:txBody>
          <a:bodyPr/>
          <a:lstStyle/>
          <a:p>
            <a:pPr eaLnBrk="1" hangingPunct="1">
              <a:lnSpc>
                <a:spcPct val="90000"/>
              </a:lnSpc>
              <a:spcBef>
                <a:spcPct val="0"/>
              </a:spcBef>
              <a:buFont typeface="Wingdings 2" pitchFamily="18" charset="2"/>
              <a:buNone/>
              <a:defRPr/>
            </a:pPr>
            <a:r>
              <a:rPr lang="en-US" sz="5700" b="1" dirty="0" smtClean="0">
                <a:solidFill>
                  <a:schemeClr val="tx1">
                    <a:lumMod val="85000"/>
                    <a:lumOff val="15000"/>
                  </a:schemeClr>
                </a:solidFill>
              </a:rPr>
              <a:t>This Morning…</a:t>
            </a:r>
          </a:p>
          <a:p>
            <a:pPr eaLnBrk="1" hangingPunct="1">
              <a:lnSpc>
                <a:spcPct val="90000"/>
              </a:lnSpc>
              <a:spcBef>
                <a:spcPct val="0"/>
              </a:spcBef>
              <a:defRPr/>
            </a:pPr>
            <a:r>
              <a:rPr lang="en-US" sz="4800" dirty="0" smtClean="0">
                <a:solidFill>
                  <a:schemeClr val="tx1">
                    <a:lumMod val="85000"/>
                    <a:lumOff val="15000"/>
                  </a:schemeClr>
                </a:solidFill>
              </a:rPr>
              <a:t>Define Parenting Styles</a:t>
            </a:r>
          </a:p>
          <a:p>
            <a:pPr eaLnBrk="1" hangingPunct="1">
              <a:lnSpc>
                <a:spcPct val="90000"/>
              </a:lnSpc>
              <a:spcBef>
                <a:spcPct val="0"/>
              </a:spcBef>
              <a:defRPr/>
            </a:pPr>
            <a:r>
              <a:rPr lang="en-US" sz="4800" dirty="0" smtClean="0">
                <a:solidFill>
                  <a:schemeClr val="tx1">
                    <a:lumMod val="85000"/>
                    <a:lumOff val="15000"/>
                  </a:schemeClr>
                </a:solidFill>
              </a:rPr>
              <a:t>Importance of Connection &amp; Discipline</a:t>
            </a:r>
          </a:p>
          <a:p>
            <a:pPr lvl="1" eaLnBrk="1" hangingPunct="1">
              <a:lnSpc>
                <a:spcPct val="90000"/>
              </a:lnSpc>
              <a:spcBef>
                <a:spcPct val="0"/>
              </a:spcBef>
              <a:defRPr/>
            </a:pPr>
            <a:r>
              <a:rPr lang="en-US" sz="4800" dirty="0" smtClean="0">
                <a:solidFill>
                  <a:schemeClr val="tx1">
                    <a:lumMod val="85000"/>
                    <a:lumOff val="15000"/>
                  </a:schemeClr>
                </a:solidFill>
              </a:rPr>
              <a:t>Good warmth vs Bad warmth</a:t>
            </a:r>
          </a:p>
          <a:p>
            <a:pPr lvl="1" eaLnBrk="1" hangingPunct="1">
              <a:lnSpc>
                <a:spcPct val="90000"/>
              </a:lnSpc>
              <a:spcBef>
                <a:spcPct val="0"/>
              </a:spcBef>
              <a:defRPr/>
            </a:pPr>
            <a:r>
              <a:rPr lang="en-US" sz="4800" dirty="0" smtClean="0">
                <a:solidFill>
                  <a:schemeClr val="tx1">
                    <a:lumMod val="85000"/>
                    <a:lumOff val="15000"/>
                  </a:schemeClr>
                </a:solidFill>
              </a:rPr>
              <a:t>Effective discipline vs Bad discipline</a:t>
            </a:r>
          </a:p>
          <a:p>
            <a:pPr lvl="1" eaLnBrk="1" hangingPunct="1">
              <a:lnSpc>
                <a:spcPct val="90000"/>
              </a:lnSpc>
              <a:spcBef>
                <a:spcPct val="0"/>
              </a:spcBef>
              <a:buFont typeface="Wingdings" pitchFamily="2" charset="2"/>
              <a:buNone/>
              <a:defRPr/>
            </a:pPr>
            <a:endParaRPr lang="en-US" sz="4000" dirty="0" smtClean="0">
              <a:solidFill>
                <a:schemeClr val="tx1">
                  <a:lumMod val="85000"/>
                  <a:lumOff val="15000"/>
                </a:schemeClr>
              </a:solidFill>
            </a:endParaRPr>
          </a:p>
          <a:p>
            <a:pPr lvl="2" eaLnBrk="1" hangingPunct="1">
              <a:lnSpc>
                <a:spcPct val="90000"/>
              </a:lnSpc>
              <a:spcBef>
                <a:spcPct val="0"/>
              </a:spcBef>
              <a:defRPr/>
            </a:pPr>
            <a:endParaRPr lang="en-US" sz="4000" dirty="0" smtClean="0"/>
          </a:p>
          <a:p>
            <a:pPr lvl="2" eaLnBrk="1" hangingPunct="1">
              <a:lnSpc>
                <a:spcPct val="90000"/>
              </a:lnSpc>
              <a:spcBef>
                <a:spcPct val="0"/>
              </a:spcBef>
              <a:defRPr/>
            </a:pPr>
            <a:endParaRPr lang="en-US" dirty="0" smtClean="0"/>
          </a:p>
          <a:p>
            <a:pPr eaLnBrk="1" hangingPunct="1">
              <a:lnSpc>
                <a:spcPct val="90000"/>
              </a:lnSpc>
              <a:spcBef>
                <a:spcPct val="0"/>
              </a:spcBef>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dissolve">
                                      <p:cBhvr>
                                        <p:cTn id="7" dur="500"/>
                                        <p:tgtEl>
                                          <p:spTgt spid="14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dissolv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dissolve">
                                      <p:cBhvr>
                                        <p:cTn id="17" dur="500"/>
                                        <p:tgtEl>
                                          <p:spTgt spid="143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dissolve">
                                      <p:cBhvr>
                                        <p:cTn id="22"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p:nvPr/>
        </p:nvSpPr>
        <p:spPr>
          <a:xfrm>
            <a:off x="295055" y="1929379"/>
            <a:ext cx="4958083" cy="2934131"/>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4600" b="1">
                <a:latin typeface="Helvetica"/>
                <a:ea typeface="Helvetica"/>
                <a:cs typeface="Helvetica"/>
                <a:sym typeface="Helvetica"/>
              </a:defRPr>
            </a:pPr>
            <a:r>
              <a:t>over involvement</a:t>
            </a:r>
          </a:p>
          <a:p>
            <a:pPr>
              <a:defRPr sz="4600" b="1">
                <a:latin typeface="Helvetica"/>
                <a:ea typeface="Helvetica"/>
                <a:cs typeface="Helvetica"/>
                <a:sym typeface="Helvetica"/>
              </a:defRPr>
            </a:pPr>
            <a:r>
              <a:t>intrusion</a:t>
            </a:r>
          </a:p>
          <a:p>
            <a:pPr>
              <a:defRPr sz="4600" b="1">
                <a:latin typeface="Helvetica"/>
                <a:ea typeface="Helvetica"/>
                <a:cs typeface="Helvetica"/>
                <a:sym typeface="Helvetica"/>
              </a:defRPr>
            </a:pPr>
            <a:r>
              <a:t>enmeshment</a:t>
            </a:r>
          </a:p>
          <a:p>
            <a:pPr>
              <a:defRPr sz="4600" b="1">
                <a:latin typeface="Helvetica"/>
                <a:ea typeface="Helvetica"/>
                <a:cs typeface="Helvetica"/>
                <a:sym typeface="Helvetica"/>
              </a:defRPr>
            </a:pPr>
            <a:r>
              <a:t>bad praise</a:t>
            </a:r>
          </a:p>
        </p:txBody>
      </p:sp>
      <p:sp>
        <p:nvSpPr>
          <p:cNvPr id="410" name="Shape 410"/>
          <p:cNvSpPr/>
          <p:nvPr/>
        </p:nvSpPr>
        <p:spPr>
          <a:xfrm>
            <a:off x="726742" y="4662149"/>
            <a:ext cx="11389547" cy="1270000"/>
          </a:xfrm>
          <a:prstGeom prst="leftRightArrow">
            <a:avLst>
              <a:gd name="adj1" fmla="val 32000"/>
              <a:gd name="adj2" fmla="val 44000"/>
            </a:avLst>
          </a:prstGeom>
          <a:blipFill>
            <a:blip r:embed="rId2"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
        <p:nvSpPr>
          <p:cNvPr id="411" name="Shape 411"/>
          <p:cNvSpPr/>
          <p:nvPr/>
        </p:nvSpPr>
        <p:spPr>
          <a:xfrm>
            <a:off x="9646821" y="2637265"/>
            <a:ext cx="2335570" cy="1518358"/>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4600"/>
            </a:pPr>
            <a:r>
              <a:t>criticism</a:t>
            </a:r>
          </a:p>
          <a:p>
            <a:pPr>
              <a:defRPr sz="4600"/>
            </a:pPr>
            <a:r>
              <a:t>rejection</a:t>
            </a:r>
          </a:p>
        </p:txBody>
      </p:sp>
      <p:sp>
        <p:nvSpPr>
          <p:cNvPr id="412" name="Shape 412"/>
          <p:cNvSpPr/>
          <p:nvPr/>
        </p:nvSpPr>
        <p:spPr>
          <a:xfrm>
            <a:off x="5492493" y="4329698"/>
            <a:ext cx="2019814" cy="1934903"/>
          </a:xfrm>
          <a:prstGeom prst="star5">
            <a:avLst>
              <a:gd name="adj" fmla="val 22023"/>
              <a:gd name="hf" fmla="val 105146"/>
              <a:gd name="vf" fmla="val 110557"/>
            </a:avLst>
          </a:prstGeom>
          <a:blipFill>
            <a:blip r:embed="rId3"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
        <p:nvSpPr>
          <p:cNvPr id="413" name="Shape 413"/>
          <p:cNvSpPr/>
          <p:nvPr/>
        </p:nvSpPr>
        <p:spPr>
          <a:xfrm>
            <a:off x="3988895" y="6443367"/>
            <a:ext cx="5027011" cy="810472"/>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4600"/>
            </a:lvl1pPr>
          </a:lstStyle>
          <a:p>
            <a:r>
              <a:t>optimal connection</a:t>
            </a:r>
          </a:p>
        </p:txBody>
      </p:sp>
      <p:sp>
        <p:nvSpPr>
          <p:cNvPr id="414" name="Shape 414"/>
          <p:cNvSpPr/>
          <p:nvPr/>
        </p:nvSpPr>
        <p:spPr>
          <a:xfrm>
            <a:off x="4713452" y="7427419"/>
            <a:ext cx="3577896" cy="810472"/>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4600" b="1">
                <a:latin typeface="Helvetica"/>
                <a:ea typeface="Helvetica"/>
                <a:cs typeface="Helvetica"/>
                <a:sym typeface="Helvetica"/>
              </a:defRPr>
            </a:lvl1pPr>
          </a:lstStyle>
          <a:p>
            <a:r>
              <a:t>Bad Warmth</a:t>
            </a:r>
          </a:p>
        </p:txBody>
      </p:sp>
      <p:sp>
        <p:nvSpPr>
          <p:cNvPr id="10" name="Shape 346"/>
          <p:cNvSpPr>
            <a:spLocks noGrp="1"/>
          </p:cNvSpPr>
          <p:nvPr>
            <p:ph type="title"/>
          </p:nvPr>
        </p:nvSpPr>
        <p:spPr>
          <a:xfrm>
            <a:off x="215285" y="206912"/>
            <a:ext cx="12574232" cy="1396907"/>
          </a:xfrm>
          <a:prstGeom prst="rect">
            <a:avLst/>
          </a:prstGeom>
        </p:spPr>
        <p:txBody>
          <a:bodyPr>
            <a:normAutofit/>
          </a:bodyPr>
          <a:lstStyle>
            <a:lvl1pPr defTabSz="537463">
              <a:defRPr sz="7360"/>
            </a:lvl1pPr>
          </a:lstStyle>
          <a:p>
            <a:r>
              <a:rPr sz="6000" b="1" dirty="0">
                <a:solidFill>
                  <a:schemeClr val="tx1">
                    <a:lumMod val="85000"/>
                    <a:lumOff val="15000"/>
                  </a:schemeClr>
                </a:solidFill>
              </a:rPr>
              <a:t>Good Warmth vs Bad Warmth </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p:nvPr/>
        </p:nvSpPr>
        <p:spPr>
          <a:xfrm>
            <a:off x="672528" y="1409913"/>
            <a:ext cx="3472098" cy="207235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3200" b="1">
                <a:latin typeface="Helvetica"/>
                <a:ea typeface="Helvetica"/>
                <a:cs typeface="Helvetica"/>
                <a:sym typeface="Helvetica"/>
              </a:defRPr>
            </a:pPr>
            <a:r>
              <a:rPr dirty="0"/>
              <a:t>over involvement</a:t>
            </a:r>
          </a:p>
          <a:p>
            <a:pPr>
              <a:defRPr sz="3200"/>
            </a:pPr>
            <a:r>
              <a:rPr dirty="0"/>
              <a:t>intrusion</a:t>
            </a:r>
          </a:p>
          <a:p>
            <a:pPr>
              <a:defRPr sz="3200"/>
            </a:pPr>
            <a:r>
              <a:rPr dirty="0"/>
              <a:t>enmeshment</a:t>
            </a:r>
          </a:p>
          <a:p>
            <a:pPr>
              <a:defRPr sz="3200"/>
            </a:pPr>
            <a:r>
              <a:rPr dirty="0"/>
              <a:t>bad praise</a:t>
            </a:r>
          </a:p>
        </p:txBody>
      </p:sp>
      <p:sp>
        <p:nvSpPr>
          <p:cNvPr id="417" name="Shape 417"/>
          <p:cNvSpPr/>
          <p:nvPr/>
        </p:nvSpPr>
        <p:spPr>
          <a:xfrm>
            <a:off x="515854" y="3302000"/>
            <a:ext cx="11774343" cy="1270000"/>
          </a:xfrm>
          <a:prstGeom prst="leftRightArrow">
            <a:avLst>
              <a:gd name="adj1" fmla="val 21735"/>
              <a:gd name="adj2" fmla="val 39003"/>
            </a:avLst>
          </a:prstGeom>
          <a:blipFill>
            <a:blip r:embed="rId2"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
        <p:nvSpPr>
          <p:cNvPr id="419" name="Shape 419"/>
          <p:cNvSpPr/>
          <p:nvPr/>
        </p:nvSpPr>
        <p:spPr>
          <a:xfrm>
            <a:off x="426380" y="4724400"/>
            <a:ext cx="11953291" cy="3980571"/>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797" tIns="50797" rIns="50797" bIns="50797" anchor="ctr">
            <a:spAutoFit/>
          </a:bodyPr>
          <a:lstStyle/>
          <a:p>
            <a:pPr algn="l">
              <a:lnSpc>
                <a:spcPct val="90000"/>
              </a:lnSpc>
              <a:defRPr sz="3700">
                <a:solidFill>
                  <a:srgbClr val="FFFFFF"/>
                </a:solidFill>
              </a:defRPr>
            </a:pPr>
            <a:r>
              <a:rPr sz="4000" dirty="0"/>
              <a:t>Levine: </a:t>
            </a:r>
            <a:r>
              <a:rPr sz="4000" spc="171" dirty="0"/>
              <a:t>Over-involvement is not simply "more" healthy involvement; </a:t>
            </a:r>
            <a:r>
              <a:rPr sz="4000" dirty="0"/>
              <a:t>rather it is involvement that can get in the way of child develop</a:t>
            </a:r>
            <a:r>
              <a:rPr sz="4000" spc="128" dirty="0"/>
              <a:t>ment. </a:t>
            </a:r>
            <a:r>
              <a:rPr sz="4000" spc="171" dirty="0"/>
              <a:t>I tend to think of over-involvement as the things we do for </a:t>
            </a:r>
            <a:r>
              <a:rPr sz="4000" spc="128" dirty="0"/>
              <a:t>our kids—the forgotten dishes we wash, the unmade beds we </a:t>
            </a:r>
            <a:r>
              <a:rPr sz="4000" spc="171" dirty="0"/>
              <a:t>straighten, the editing we do on our child's writing assignments.</a:t>
            </a:r>
          </a:p>
        </p:txBody>
      </p:sp>
      <p:sp>
        <p:nvSpPr>
          <p:cNvPr id="7" name="Shape 346"/>
          <p:cNvSpPr txBox="1">
            <a:spLocks/>
          </p:cNvSpPr>
          <p:nvPr/>
        </p:nvSpPr>
        <p:spPr>
          <a:xfrm>
            <a:off x="215285" y="206912"/>
            <a:ext cx="12574232" cy="1396907"/>
          </a:xfrm>
          <a:prstGeom prst="rect">
            <a:avLst/>
          </a:prstGeom>
        </p:spPr>
        <p:txBody>
          <a:bodyPr>
            <a:normAutofit/>
          </a:bodyPr>
          <a:lstStyle>
            <a:lvl1pPr defTabSz="537463">
              <a:defRPr sz="7360"/>
            </a:lvl1pPr>
          </a:lstStyle>
          <a:p>
            <a:pPr marL="0" marR="0" lvl="0" indent="0" algn="ctr" defTabSz="537463"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smtClean="0">
                <a:ln>
                  <a:noFill/>
                </a:ln>
                <a:solidFill>
                  <a:schemeClr val="tx1">
                    <a:lumMod val="85000"/>
                    <a:lumOff val="15000"/>
                  </a:schemeClr>
                </a:solidFill>
                <a:effectLst/>
                <a:uLnTx/>
                <a:uFillTx/>
                <a:latin typeface="+mj-lt"/>
                <a:ea typeface="+mj-ea"/>
                <a:cs typeface="+mj-cs"/>
              </a:rPr>
              <a:t>Good Warmth vs Bad Warmth </a:t>
            </a:r>
            <a:endParaRPr kumimoji="0" lang="en-US" sz="6000" b="1"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Shape 425"/>
          <p:cNvSpPr/>
          <p:nvPr/>
        </p:nvSpPr>
        <p:spPr>
          <a:xfrm>
            <a:off x="4749800" y="1555954"/>
            <a:ext cx="7543800" cy="1949246"/>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spAutoFit/>
          </a:bodyPr>
          <a:lstStyle/>
          <a:p>
            <a:r>
              <a:rPr sz="4000" b="1" dirty="0"/>
              <a:t>Belief:  </a:t>
            </a:r>
          </a:p>
          <a:p>
            <a:pPr algn="l"/>
            <a:r>
              <a:rPr sz="4000" dirty="0"/>
              <a:t>If involvement is good then over involvement must be better! </a:t>
            </a: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p:tmAbs val="0"/>
                                  </p:iterate>
                                  <p:childTnLst>
                                    <p:set>
                                      <p:cBhvr>
                                        <p:cTn id="6" fill="hold"/>
                                        <p:tgtEl>
                                          <p:spTgt spid="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2"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p:nvPr/>
        </p:nvSpPr>
        <p:spPr>
          <a:xfrm>
            <a:off x="4082047" y="228600"/>
            <a:ext cx="5187312"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rPr b="1" dirty="0"/>
              <a:t>Bad Warmth</a:t>
            </a:r>
          </a:p>
        </p:txBody>
      </p:sp>
      <p:sp>
        <p:nvSpPr>
          <p:cNvPr id="423" name="Shape 423"/>
          <p:cNvSpPr/>
          <p:nvPr/>
        </p:nvSpPr>
        <p:spPr>
          <a:xfrm>
            <a:off x="672528" y="848319"/>
            <a:ext cx="3472098" cy="207235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3200" b="1">
                <a:latin typeface="Helvetica"/>
                <a:ea typeface="Helvetica"/>
                <a:cs typeface="Helvetica"/>
                <a:sym typeface="Helvetica"/>
              </a:defRPr>
            </a:pPr>
            <a:r>
              <a:t>over involvement</a:t>
            </a:r>
          </a:p>
          <a:p>
            <a:pPr>
              <a:defRPr sz="3200"/>
            </a:pPr>
            <a:r>
              <a:t>intrusion</a:t>
            </a:r>
          </a:p>
          <a:p>
            <a:pPr>
              <a:defRPr sz="3200"/>
            </a:pPr>
            <a:r>
              <a:t>enmeshment</a:t>
            </a:r>
          </a:p>
          <a:p>
            <a:pPr>
              <a:defRPr sz="3200"/>
            </a:pPr>
            <a:r>
              <a:t>bad praise</a:t>
            </a:r>
          </a:p>
        </p:txBody>
      </p:sp>
      <p:sp>
        <p:nvSpPr>
          <p:cNvPr id="424" name="Shape 424"/>
          <p:cNvSpPr/>
          <p:nvPr/>
        </p:nvSpPr>
        <p:spPr>
          <a:xfrm>
            <a:off x="487296" y="3302000"/>
            <a:ext cx="11774345" cy="1270000"/>
          </a:xfrm>
          <a:prstGeom prst="leftRightArrow">
            <a:avLst>
              <a:gd name="adj1" fmla="val 21735"/>
              <a:gd name="adj2" fmla="val 39003"/>
            </a:avLst>
          </a:prstGeom>
          <a:blipFill>
            <a:blip r:embed="rId2"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defRPr sz="2400">
                <a:solidFill>
                  <a:srgbClr val="FF7752"/>
                </a:solidFill>
              </a:defRPr>
            </a:pPr>
            <a:endParaRPr/>
          </a:p>
        </p:txBody>
      </p:sp>
      <p:sp>
        <p:nvSpPr>
          <p:cNvPr id="427" name="Shape 427"/>
          <p:cNvSpPr/>
          <p:nvPr/>
        </p:nvSpPr>
        <p:spPr>
          <a:xfrm>
            <a:off x="711200" y="5486400"/>
            <a:ext cx="11515510" cy="1210582"/>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algn="l">
              <a:lnSpc>
                <a:spcPct val="90000"/>
              </a:lnSpc>
            </a:pPr>
            <a:r>
              <a:rPr sz="4000" dirty="0"/>
              <a:t> </a:t>
            </a:r>
            <a:r>
              <a:rPr lang="en-US" sz="4000" dirty="0" smtClean="0"/>
              <a:t>A</a:t>
            </a:r>
            <a:r>
              <a:rPr sz="4000" dirty="0" smtClean="0"/>
              <a:t> </a:t>
            </a:r>
            <a:r>
              <a:rPr sz="4000" dirty="0"/>
              <a:t>feeling of deep anxiety or dread: “Am I doing enough for my child</a:t>
            </a:r>
            <a:r>
              <a:rPr sz="4000" dirty="0" smtClean="0"/>
              <a:t>?”</a:t>
            </a:r>
            <a:endParaRPr sz="3200" dirty="0"/>
          </a:p>
        </p:txBody>
      </p:sp>
      <p:sp>
        <p:nvSpPr>
          <p:cNvPr id="8" name="Shape 425"/>
          <p:cNvSpPr/>
          <p:nvPr/>
        </p:nvSpPr>
        <p:spPr>
          <a:xfrm>
            <a:off x="4749800" y="1555954"/>
            <a:ext cx="7543800" cy="1949246"/>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spAutoFit/>
          </a:bodyPr>
          <a:lstStyle/>
          <a:p>
            <a:r>
              <a:rPr sz="4000" b="1" dirty="0"/>
              <a:t>Belief:  </a:t>
            </a:r>
          </a:p>
          <a:p>
            <a:pPr algn="l"/>
            <a:r>
              <a:rPr sz="4000" dirty="0"/>
              <a:t>If involvement is good then over involvement must be better! </a:t>
            </a:r>
          </a:p>
        </p:txBody>
      </p:sp>
      <p:sp>
        <p:nvSpPr>
          <p:cNvPr id="9" name="Shape 426"/>
          <p:cNvSpPr/>
          <p:nvPr/>
        </p:nvSpPr>
        <p:spPr>
          <a:xfrm>
            <a:off x="386820" y="4800600"/>
            <a:ext cx="8761559" cy="718139"/>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spAutoFit/>
          </a:bodyPr>
          <a:lstStyle/>
          <a:p>
            <a:pPr algn="l"/>
            <a:r>
              <a:rPr sz="4000" b="1" dirty="0" smtClean="0"/>
              <a:t>Driven</a:t>
            </a:r>
            <a:r>
              <a:rPr lang="en-US" sz="4000" b="1" dirty="0" smtClean="0"/>
              <a:t> by</a:t>
            </a:r>
            <a:r>
              <a:rPr sz="4000" b="1" dirty="0" smtClean="0"/>
              <a:t> Parental </a:t>
            </a:r>
            <a:r>
              <a:rPr sz="4000" b="1" dirty="0"/>
              <a:t>Angst</a:t>
            </a: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1"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p:nvPr/>
        </p:nvSpPr>
        <p:spPr>
          <a:xfrm>
            <a:off x="778091" y="5410200"/>
            <a:ext cx="11515509" cy="1272137"/>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lgn="l">
              <a:defRPr sz="3800"/>
            </a:lvl1pPr>
          </a:lstStyle>
          <a:p>
            <a:r>
              <a:rPr dirty="0"/>
              <a:t> Goal has shifted from what is best for my child to what makes me feel like I am being a good parent.</a:t>
            </a:r>
          </a:p>
        </p:txBody>
      </p:sp>
      <p:sp>
        <p:nvSpPr>
          <p:cNvPr id="433" name="Shape 433"/>
          <p:cNvSpPr/>
          <p:nvPr/>
        </p:nvSpPr>
        <p:spPr>
          <a:xfrm>
            <a:off x="672528" y="848319"/>
            <a:ext cx="3472098" cy="207235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3200" b="1">
                <a:latin typeface="Helvetica"/>
                <a:ea typeface="Helvetica"/>
                <a:cs typeface="Helvetica"/>
                <a:sym typeface="Helvetica"/>
              </a:defRPr>
            </a:pPr>
            <a:r>
              <a:rPr dirty="0"/>
              <a:t>over involvement</a:t>
            </a:r>
          </a:p>
          <a:p>
            <a:pPr>
              <a:defRPr sz="3200"/>
            </a:pPr>
            <a:r>
              <a:rPr dirty="0"/>
              <a:t>intrusion</a:t>
            </a:r>
          </a:p>
          <a:p>
            <a:pPr>
              <a:defRPr sz="3200"/>
            </a:pPr>
            <a:r>
              <a:rPr dirty="0"/>
              <a:t>enmeshment</a:t>
            </a:r>
          </a:p>
          <a:p>
            <a:pPr>
              <a:defRPr sz="3200"/>
            </a:pPr>
            <a:r>
              <a:rPr dirty="0"/>
              <a:t>bad praise</a:t>
            </a:r>
          </a:p>
        </p:txBody>
      </p:sp>
      <p:sp>
        <p:nvSpPr>
          <p:cNvPr id="8" name="Shape 426"/>
          <p:cNvSpPr/>
          <p:nvPr/>
        </p:nvSpPr>
        <p:spPr>
          <a:xfrm>
            <a:off x="386820" y="4800600"/>
            <a:ext cx="8761559" cy="718139"/>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spAutoFit/>
          </a:bodyPr>
          <a:lstStyle/>
          <a:p>
            <a:pPr algn="l"/>
            <a:r>
              <a:rPr sz="4000" b="1" dirty="0" smtClean="0"/>
              <a:t>Driven</a:t>
            </a:r>
            <a:r>
              <a:rPr lang="en-US" sz="4000" b="1" dirty="0" smtClean="0"/>
              <a:t> by</a:t>
            </a:r>
            <a:r>
              <a:rPr sz="4000" b="1" dirty="0" smtClean="0"/>
              <a:t> Parental </a:t>
            </a:r>
            <a:r>
              <a:rPr sz="4000" b="1" dirty="0"/>
              <a:t>Angst</a:t>
            </a:r>
          </a:p>
        </p:txBody>
      </p:sp>
      <p:sp>
        <p:nvSpPr>
          <p:cNvPr id="10" name="Shape 417"/>
          <p:cNvSpPr/>
          <p:nvPr/>
        </p:nvSpPr>
        <p:spPr>
          <a:xfrm>
            <a:off x="515854" y="3302000"/>
            <a:ext cx="11774343" cy="1270000"/>
          </a:xfrm>
          <a:prstGeom prst="leftRightArrow">
            <a:avLst>
              <a:gd name="adj1" fmla="val 21735"/>
              <a:gd name="adj2" fmla="val 39003"/>
            </a:avLst>
          </a:prstGeom>
          <a:blipFill>
            <a:blip r:embed="rId2"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
        <p:nvSpPr>
          <p:cNvPr id="11" name="Shape 425"/>
          <p:cNvSpPr/>
          <p:nvPr/>
        </p:nvSpPr>
        <p:spPr>
          <a:xfrm>
            <a:off x="4749800" y="1555954"/>
            <a:ext cx="7543800" cy="1949246"/>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spAutoFit/>
          </a:bodyPr>
          <a:lstStyle/>
          <a:p>
            <a:r>
              <a:rPr sz="4000" b="1" dirty="0"/>
              <a:t>Belief:  </a:t>
            </a:r>
          </a:p>
          <a:p>
            <a:pPr algn="l"/>
            <a:r>
              <a:rPr sz="4000" dirty="0"/>
              <a:t>If involvement is good then over involvement must be better! </a:t>
            </a:r>
          </a:p>
        </p:txBody>
      </p:sp>
      <p:sp>
        <p:nvSpPr>
          <p:cNvPr id="12" name="Shape 422"/>
          <p:cNvSpPr/>
          <p:nvPr/>
        </p:nvSpPr>
        <p:spPr>
          <a:xfrm>
            <a:off x="4082047" y="228600"/>
            <a:ext cx="5187312"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rPr b="1" dirty="0"/>
              <a:t>Bad Warmth</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hape 436"/>
          <p:cNvSpPr/>
          <p:nvPr/>
        </p:nvSpPr>
        <p:spPr>
          <a:xfrm>
            <a:off x="808783" y="848319"/>
            <a:ext cx="3199588" cy="207235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3200"/>
            </a:pPr>
            <a:r>
              <a:t>over involvement</a:t>
            </a:r>
          </a:p>
          <a:p>
            <a:pPr>
              <a:defRPr sz="3200" b="1">
                <a:latin typeface="Helvetica"/>
                <a:ea typeface="Helvetica"/>
                <a:cs typeface="Helvetica"/>
                <a:sym typeface="Helvetica"/>
              </a:defRPr>
            </a:pPr>
            <a:r>
              <a:t>intrusion</a:t>
            </a:r>
          </a:p>
          <a:p>
            <a:pPr>
              <a:defRPr sz="3200"/>
            </a:pPr>
            <a:r>
              <a:t>enmeshment</a:t>
            </a:r>
          </a:p>
          <a:p>
            <a:pPr>
              <a:defRPr sz="3200"/>
            </a:pPr>
            <a:r>
              <a:t>bad praise</a:t>
            </a:r>
          </a:p>
        </p:txBody>
      </p:sp>
      <p:sp>
        <p:nvSpPr>
          <p:cNvPr id="438" name="Shape 438"/>
          <p:cNvSpPr/>
          <p:nvPr/>
        </p:nvSpPr>
        <p:spPr>
          <a:xfrm>
            <a:off x="254000" y="4800600"/>
            <a:ext cx="12514479" cy="2564799"/>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797" tIns="50797" rIns="50797" bIns="50797" anchor="ctr">
            <a:spAutoFit/>
          </a:bodyPr>
          <a:lstStyle/>
          <a:p>
            <a:pPr algn="l">
              <a:defRPr sz="3800">
                <a:solidFill>
                  <a:srgbClr val="FFFFFF"/>
                </a:solidFill>
              </a:defRPr>
            </a:pPr>
            <a:r>
              <a:rPr lang="en-US" sz="4000" spc="203" dirty="0" err="1" smtClean="0"/>
              <a:t>Lavine</a:t>
            </a:r>
            <a:r>
              <a:rPr lang="en-US" sz="4000" spc="203" dirty="0" smtClean="0"/>
              <a:t>: </a:t>
            </a:r>
            <a:r>
              <a:rPr sz="4000" spc="203" dirty="0" smtClean="0"/>
              <a:t>Intrusion </a:t>
            </a:r>
            <a:r>
              <a:rPr sz="4000" spc="203" dirty="0"/>
              <a:t>invades the child's developing psychological space, and </a:t>
            </a:r>
            <a:r>
              <a:rPr sz="4000" dirty="0"/>
              <a:t>blurs the appropriate and necessary boundaries between parent and child, invariably to the child's </a:t>
            </a:r>
            <a:r>
              <a:rPr sz="4000" dirty="0" smtClean="0"/>
              <a:t>disadvantage</a:t>
            </a:r>
            <a:r>
              <a:rPr lang="en-US" sz="4000" dirty="0" smtClean="0"/>
              <a:t>.</a:t>
            </a:r>
            <a:endParaRPr sz="4000" dirty="0"/>
          </a:p>
        </p:txBody>
      </p:sp>
      <p:sp>
        <p:nvSpPr>
          <p:cNvPr id="7" name="Shape 422"/>
          <p:cNvSpPr/>
          <p:nvPr/>
        </p:nvSpPr>
        <p:spPr>
          <a:xfrm>
            <a:off x="4082047" y="228600"/>
            <a:ext cx="5187312"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rPr b="1" dirty="0"/>
              <a:t>Bad Warmth</a:t>
            </a:r>
          </a:p>
        </p:txBody>
      </p:sp>
      <p:sp>
        <p:nvSpPr>
          <p:cNvPr id="9" name="Shape 417"/>
          <p:cNvSpPr/>
          <p:nvPr/>
        </p:nvSpPr>
        <p:spPr>
          <a:xfrm>
            <a:off x="515854" y="2971800"/>
            <a:ext cx="11774343" cy="1270000"/>
          </a:xfrm>
          <a:prstGeom prst="leftRightArrow">
            <a:avLst>
              <a:gd name="adj1" fmla="val 21735"/>
              <a:gd name="adj2" fmla="val 39003"/>
            </a:avLst>
          </a:prstGeom>
          <a:blipFill>
            <a:blip r:embed="rId2"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pic>
        <p:nvPicPr>
          <p:cNvPr id="8" name="pasted-image.tiff"/>
          <p:cNvPicPr>
            <a:picLocks noChangeAspect="1"/>
          </p:cNvPicPr>
          <p:nvPr/>
        </p:nvPicPr>
        <p:blipFill>
          <a:blip r:embed="rId3" cstate="print">
            <a:extLst/>
          </a:blip>
          <a:stretch>
            <a:fillRect/>
          </a:stretch>
        </p:blipFill>
        <p:spPr>
          <a:xfrm>
            <a:off x="6350000" y="1219200"/>
            <a:ext cx="4934404" cy="3411990"/>
          </a:xfrm>
          <a:prstGeom prst="rect">
            <a:avLst/>
          </a:prstGeom>
          <a:ln w="12700">
            <a:miter lim="400000"/>
          </a:ln>
        </p:spPr>
      </p:pic>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dissolve">
                                      <p:cBhvr>
                                        <p:cTn id="7" dur="500"/>
                                        <p:tgtEl>
                                          <p:spTgt spid="4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hape 436"/>
          <p:cNvSpPr/>
          <p:nvPr/>
        </p:nvSpPr>
        <p:spPr>
          <a:xfrm>
            <a:off x="808783" y="848319"/>
            <a:ext cx="3199588" cy="207235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3200"/>
            </a:pPr>
            <a:r>
              <a:t>over involvement</a:t>
            </a:r>
          </a:p>
          <a:p>
            <a:pPr>
              <a:defRPr sz="3200" b="1">
                <a:latin typeface="Helvetica"/>
                <a:ea typeface="Helvetica"/>
                <a:cs typeface="Helvetica"/>
                <a:sym typeface="Helvetica"/>
              </a:defRPr>
            </a:pPr>
            <a:r>
              <a:t>intrusion</a:t>
            </a:r>
          </a:p>
          <a:p>
            <a:pPr>
              <a:defRPr sz="3200"/>
            </a:pPr>
            <a:r>
              <a:t>enmeshment</a:t>
            </a:r>
          </a:p>
          <a:p>
            <a:pPr>
              <a:defRPr sz="3200"/>
            </a:pPr>
            <a:r>
              <a:t>bad praise</a:t>
            </a:r>
          </a:p>
        </p:txBody>
      </p:sp>
      <p:sp>
        <p:nvSpPr>
          <p:cNvPr id="438" name="Shape 438"/>
          <p:cNvSpPr/>
          <p:nvPr/>
        </p:nvSpPr>
        <p:spPr>
          <a:xfrm>
            <a:off x="245162" y="3836001"/>
            <a:ext cx="12514479" cy="2564799"/>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797" tIns="50797" rIns="50797" bIns="50797" anchor="ctr">
            <a:spAutoFit/>
          </a:bodyPr>
          <a:lstStyle/>
          <a:p>
            <a:pPr algn="l">
              <a:defRPr sz="3800">
                <a:solidFill>
                  <a:srgbClr val="FFFFFF"/>
                </a:solidFill>
              </a:defRPr>
            </a:pPr>
            <a:r>
              <a:rPr lang="en-US" sz="4000" spc="203" dirty="0" err="1" smtClean="0"/>
              <a:t>Lavine</a:t>
            </a:r>
            <a:r>
              <a:rPr lang="en-US" sz="4000" spc="203" dirty="0" smtClean="0"/>
              <a:t>: </a:t>
            </a:r>
            <a:r>
              <a:rPr sz="4000" spc="203" dirty="0" smtClean="0"/>
              <a:t>Intrusion </a:t>
            </a:r>
            <a:r>
              <a:rPr sz="4000" spc="203" dirty="0"/>
              <a:t>invades the child's developing psychological space, and </a:t>
            </a:r>
            <a:r>
              <a:rPr sz="4000" dirty="0"/>
              <a:t>blurs the appropriate and necessary boundaries between parent and child, invariably to the child's </a:t>
            </a:r>
            <a:r>
              <a:rPr sz="4000" dirty="0" smtClean="0"/>
              <a:t>disadvantage.</a:t>
            </a:r>
            <a:endParaRPr sz="4000" dirty="0"/>
          </a:p>
        </p:txBody>
      </p:sp>
      <p:sp>
        <p:nvSpPr>
          <p:cNvPr id="440" name="Shape 440"/>
          <p:cNvSpPr/>
          <p:nvPr/>
        </p:nvSpPr>
        <p:spPr>
          <a:xfrm>
            <a:off x="376738" y="6477000"/>
            <a:ext cx="12628062" cy="2534021"/>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lgn="l">
              <a:defRPr sz="3800"/>
            </a:lvl1pPr>
          </a:lstStyle>
          <a:p>
            <a:r>
              <a:rPr dirty="0"/>
              <a:t> </a:t>
            </a:r>
            <a:r>
              <a:rPr lang="en-US" sz="4400" b="1" dirty="0" smtClean="0"/>
              <a:t>Other </a:t>
            </a:r>
            <a:r>
              <a:rPr sz="4400" b="1" dirty="0" smtClean="0"/>
              <a:t>Examples</a:t>
            </a:r>
            <a:r>
              <a:rPr sz="4400" b="1" dirty="0"/>
              <a:t>: </a:t>
            </a:r>
            <a:endParaRPr lang="en-US" b="1" dirty="0" smtClean="0"/>
          </a:p>
          <a:p>
            <a:pPr marL="742950" indent="-742950">
              <a:buFont typeface="+mj-lt"/>
              <a:buAutoNum type="arabicPeriod"/>
            </a:pPr>
            <a:r>
              <a:rPr dirty="0" smtClean="0"/>
              <a:t>Not </a:t>
            </a:r>
            <a:r>
              <a:rPr dirty="0"/>
              <a:t>knocking when the door is shut </a:t>
            </a:r>
            <a:endParaRPr lang="en-US" dirty="0" smtClean="0"/>
          </a:p>
          <a:p>
            <a:pPr marL="742950" indent="-742950">
              <a:buFont typeface="+mj-lt"/>
              <a:buAutoNum type="arabicPeriod"/>
            </a:pPr>
            <a:r>
              <a:rPr lang="en-US" dirty="0" smtClean="0"/>
              <a:t>F</a:t>
            </a:r>
            <a:r>
              <a:rPr dirty="0" smtClean="0"/>
              <a:t>ighting </a:t>
            </a:r>
            <a:r>
              <a:rPr dirty="0"/>
              <a:t>their battles for them; doing their homework; writing their papers etc.</a:t>
            </a:r>
          </a:p>
        </p:txBody>
      </p:sp>
      <p:sp>
        <p:nvSpPr>
          <p:cNvPr id="7" name="Shape 417"/>
          <p:cNvSpPr/>
          <p:nvPr/>
        </p:nvSpPr>
        <p:spPr>
          <a:xfrm>
            <a:off x="515854" y="2667000"/>
            <a:ext cx="11774343" cy="1270000"/>
          </a:xfrm>
          <a:prstGeom prst="leftRightArrow">
            <a:avLst>
              <a:gd name="adj1" fmla="val 21735"/>
              <a:gd name="adj2" fmla="val 39003"/>
            </a:avLst>
          </a:prstGeom>
          <a:blipFill>
            <a:blip r:embed="rId2"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
        <p:nvSpPr>
          <p:cNvPr id="8" name="Shape 422"/>
          <p:cNvSpPr/>
          <p:nvPr/>
        </p:nvSpPr>
        <p:spPr>
          <a:xfrm>
            <a:off x="4082047" y="228600"/>
            <a:ext cx="5187312"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rPr b="1" dirty="0"/>
              <a:t>Bad Warmth</a:t>
            </a:r>
          </a:p>
        </p:txBody>
      </p:sp>
    </p:spTree>
  </p:cSld>
  <p:clrMapOvr>
    <a:masterClrMapping/>
  </p:clrMapOvr>
  <p:transition/>
  <p:timing>
    <p:tnLst>
      <p:par>
        <p:cTn id="1" dur="indefinite" restart="never" fill="hold"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Shape 445"/>
          <p:cNvSpPr/>
          <p:nvPr/>
        </p:nvSpPr>
        <p:spPr>
          <a:xfrm>
            <a:off x="808783" y="848319"/>
            <a:ext cx="3199588" cy="207235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3200"/>
            </a:pPr>
            <a:r>
              <a:t>over involvement</a:t>
            </a:r>
          </a:p>
          <a:p>
            <a:pPr>
              <a:defRPr sz="3200" b="1">
                <a:latin typeface="Helvetica"/>
                <a:ea typeface="Helvetica"/>
                <a:cs typeface="Helvetica"/>
                <a:sym typeface="Helvetica"/>
              </a:defRPr>
            </a:pPr>
            <a:r>
              <a:t>intrusion</a:t>
            </a:r>
          </a:p>
          <a:p>
            <a:pPr>
              <a:defRPr sz="3200"/>
            </a:pPr>
            <a:r>
              <a:t>enmeshment</a:t>
            </a:r>
          </a:p>
          <a:p>
            <a:pPr>
              <a:defRPr sz="3200"/>
            </a:pPr>
            <a:r>
              <a:t>bad praise</a:t>
            </a:r>
          </a:p>
        </p:txBody>
      </p:sp>
      <p:sp>
        <p:nvSpPr>
          <p:cNvPr id="6" name="Shape 440"/>
          <p:cNvSpPr/>
          <p:nvPr/>
        </p:nvSpPr>
        <p:spPr>
          <a:xfrm>
            <a:off x="711200" y="4343400"/>
            <a:ext cx="11916862" cy="1456803"/>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spAutoFit/>
          </a:bodyPr>
          <a:lstStyle>
            <a:lvl1pPr algn="l">
              <a:defRPr sz="3800"/>
            </a:lvl1pPr>
          </a:lstStyle>
          <a:p>
            <a:r>
              <a:rPr dirty="0"/>
              <a:t> </a:t>
            </a:r>
            <a:r>
              <a:rPr lang="en-US" sz="4400" b="1" dirty="0" smtClean="0"/>
              <a:t>DQ: </a:t>
            </a:r>
            <a:r>
              <a:rPr lang="en-US" sz="4400" dirty="0" smtClean="0"/>
              <a:t>How does over involvement &amp; intrusion retard their development? </a:t>
            </a:r>
            <a:endParaRPr dirty="0"/>
          </a:p>
        </p:txBody>
      </p:sp>
      <p:sp>
        <p:nvSpPr>
          <p:cNvPr id="7" name="Shape 417"/>
          <p:cNvSpPr/>
          <p:nvPr/>
        </p:nvSpPr>
        <p:spPr>
          <a:xfrm>
            <a:off x="515854" y="2819400"/>
            <a:ext cx="11774343" cy="1270000"/>
          </a:xfrm>
          <a:prstGeom prst="leftRightArrow">
            <a:avLst>
              <a:gd name="adj1" fmla="val 21735"/>
              <a:gd name="adj2" fmla="val 39003"/>
            </a:avLst>
          </a:prstGeom>
          <a:blipFill>
            <a:blip r:embed="rId2"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
        <p:nvSpPr>
          <p:cNvPr id="8" name="Shape 422"/>
          <p:cNvSpPr/>
          <p:nvPr/>
        </p:nvSpPr>
        <p:spPr>
          <a:xfrm>
            <a:off x="4082047" y="228600"/>
            <a:ext cx="5187312"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rPr b="1" dirty="0"/>
              <a:t>Bad Warmth</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Shape 449"/>
          <p:cNvSpPr/>
          <p:nvPr/>
        </p:nvSpPr>
        <p:spPr>
          <a:xfrm>
            <a:off x="388721" y="3937431"/>
            <a:ext cx="12514479" cy="4368369"/>
          </a:xfrm>
          <a:prstGeom prst="rect">
            <a:avLst/>
          </a:prstGeom>
          <a:solidFill>
            <a:schemeClr val="tx2">
              <a:lumMod val="20000"/>
              <a:lumOff val="80000"/>
            </a:schemeClr>
          </a:solidFill>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lgn="l">
              <a:spcBef>
                <a:spcPts val="4200"/>
              </a:spcBef>
              <a:defRPr spc="26"/>
            </a:lvl1pPr>
          </a:lstStyle>
          <a:p>
            <a:pPr>
              <a:lnSpc>
                <a:spcPct val="90000"/>
              </a:lnSpc>
              <a:spcBef>
                <a:spcPts val="0"/>
              </a:spcBef>
              <a:buFont typeface="Arial" pitchFamily="34" charset="0"/>
              <a:buChar char="•"/>
              <a:defRPr spc="0"/>
            </a:pPr>
            <a:r>
              <a:rPr sz="4400" dirty="0"/>
              <a:t>When boundaries between parent and child have </a:t>
            </a:r>
            <a:r>
              <a:rPr lang="en-US" sz="4400" dirty="0" smtClean="0"/>
              <a:t>  </a:t>
            </a:r>
            <a:r>
              <a:rPr sz="4400" dirty="0" smtClean="0"/>
              <a:t>collapsed</a:t>
            </a:r>
            <a:endParaRPr lang="en-US" sz="4000" dirty="0" smtClean="0"/>
          </a:p>
          <a:p>
            <a:pPr>
              <a:lnSpc>
                <a:spcPct val="90000"/>
              </a:lnSpc>
              <a:spcBef>
                <a:spcPts val="0"/>
              </a:spcBef>
              <a:buFont typeface="Arial" pitchFamily="34" charset="0"/>
              <a:buChar char="•"/>
              <a:defRPr spc="0"/>
            </a:pPr>
            <a:r>
              <a:rPr lang="en-US" sz="4400" dirty="0" smtClean="0"/>
              <a:t>Driven by the parent’s unmet needs</a:t>
            </a:r>
          </a:p>
          <a:p>
            <a:pPr>
              <a:lnSpc>
                <a:spcPct val="90000"/>
              </a:lnSpc>
              <a:spcBef>
                <a:spcPts val="0"/>
              </a:spcBef>
              <a:buFont typeface="Arial" pitchFamily="34" charset="0"/>
              <a:buChar char="•"/>
              <a:defRPr spc="0"/>
            </a:pPr>
            <a:r>
              <a:rPr lang="en-US" sz="4400" dirty="0" smtClean="0"/>
              <a:t>A Struggle in single parent homes</a:t>
            </a:r>
          </a:p>
          <a:p>
            <a:pPr>
              <a:lnSpc>
                <a:spcPct val="90000"/>
              </a:lnSpc>
              <a:spcBef>
                <a:spcPts val="0"/>
              </a:spcBef>
              <a:buFont typeface="Arial" pitchFamily="34" charset="0"/>
              <a:buChar char="•"/>
              <a:defRPr spc="0"/>
            </a:pPr>
            <a:r>
              <a:rPr lang="en-US" sz="4400" dirty="0" smtClean="0"/>
              <a:t>Sometimes in struggling marriages</a:t>
            </a:r>
          </a:p>
          <a:p>
            <a:pPr>
              <a:lnSpc>
                <a:spcPct val="90000"/>
              </a:lnSpc>
              <a:spcBef>
                <a:spcPts val="0"/>
              </a:spcBef>
              <a:buFont typeface="Arial" pitchFamily="34" charset="0"/>
              <a:buChar char="•"/>
              <a:defRPr spc="0"/>
            </a:pPr>
            <a:r>
              <a:rPr lang="en-US" sz="4400" dirty="0" smtClean="0"/>
              <a:t>Often when the parent does not have good adult relationships</a:t>
            </a:r>
            <a:endParaRPr sz="4400" dirty="0"/>
          </a:p>
        </p:txBody>
      </p:sp>
      <p:sp>
        <p:nvSpPr>
          <p:cNvPr id="454" name="Shape 454"/>
          <p:cNvSpPr/>
          <p:nvPr/>
        </p:nvSpPr>
        <p:spPr>
          <a:xfrm>
            <a:off x="5664200" y="1676400"/>
            <a:ext cx="5770804" cy="825861"/>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797" tIns="50797" rIns="50797" bIns="50797" anchor="ctr">
            <a:spAutoFit/>
          </a:bodyPr>
          <a:lstStyle>
            <a:lvl1pPr algn="l">
              <a:defRPr sz="4700">
                <a:solidFill>
                  <a:srgbClr val="FFFFFF"/>
                </a:solidFill>
              </a:defRPr>
            </a:lvl1pPr>
          </a:lstStyle>
          <a:p>
            <a:r>
              <a:rPr dirty="0"/>
              <a:t> Family @ old church</a:t>
            </a:r>
          </a:p>
        </p:txBody>
      </p:sp>
      <p:sp>
        <p:nvSpPr>
          <p:cNvPr id="455" name="Shape 455"/>
          <p:cNvSpPr/>
          <p:nvPr/>
        </p:nvSpPr>
        <p:spPr>
          <a:xfrm>
            <a:off x="808783" y="848319"/>
            <a:ext cx="3199588" cy="207235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3200"/>
            </a:pPr>
            <a:r>
              <a:t>over involvement</a:t>
            </a:r>
          </a:p>
          <a:p>
            <a:pPr>
              <a:defRPr sz="3200"/>
            </a:pPr>
            <a:r>
              <a:t>intrusion</a:t>
            </a:r>
          </a:p>
          <a:p>
            <a:pPr>
              <a:defRPr sz="3200" b="1">
                <a:latin typeface="Helvetica"/>
                <a:ea typeface="Helvetica"/>
                <a:cs typeface="Helvetica"/>
                <a:sym typeface="Helvetica"/>
              </a:defRPr>
            </a:pPr>
            <a:r>
              <a:t>enmeshment</a:t>
            </a:r>
          </a:p>
          <a:p>
            <a:pPr>
              <a:defRPr sz="3200"/>
            </a:pPr>
            <a:r>
              <a:t>bad praise</a:t>
            </a:r>
          </a:p>
        </p:txBody>
      </p:sp>
      <p:sp>
        <p:nvSpPr>
          <p:cNvPr id="7" name="Shape 422"/>
          <p:cNvSpPr/>
          <p:nvPr/>
        </p:nvSpPr>
        <p:spPr>
          <a:xfrm>
            <a:off x="4082047" y="228600"/>
            <a:ext cx="5187312"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rPr b="1" dirty="0"/>
              <a:t>Bad Warmth</a:t>
            </a:r>
          </a:p>
        </p:txBody>
      </p:sp>
      <p:sp>
        <p:nvSpPr>
          <p:cNvPr id="8" name="Shape 417"/>
          <p:cNvSpPr/>
          <p:nvPr/>
        </p:nvSpPr>
        <p:spPr>
          <a:xfrm>
            <a:off x="515854" y="2819400"/>
            <a:ext cx="11774343" cy="1270000"/>
          </a:xfrm>
          <a:prstGeom prst="leftRightArrow">
            <a:avLst>
              <a:gd name="adj1" fmla="val 21735"/>
              <a:gd name="adj2" fmla="val 39003"/>
            </a:avLst>
          </a:prstGeom>
          <a:blipFill>
            <a:blip r:embed="rId3"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9">
                                            <p:bg/>
                                          </p:spTgt>
                                        </p:tgtEl>
                                        <p:attrNameLst>
                                          <p:attrName>style.visibility</p:attrName>
                                        </p:attrNameLst>
                                      </p:cBhvr>
                                      <p:to>
                                        <p:strVal val="visible"/>
                                      </p:to>
                                    </p:set>
                                    <p:animEffect transition="in" filter="dissolve">
                                      <p:cBhvr>
                                        <p:cTn id="7" dur="500"/>
                                        <p:tgtEl>
                                          <p:spTgt spid="449">
                                            <p:bg/>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49">
                                            <p:txEl>
                                              <p:pRg st="0" end="0"/>
                                            </p:txEl>
                                          </p:spTgt>
                                        </p:tgtEl>
                                        <p:attrNameLst>
                                          <p:attrName>style.visibility</p:attrName>
                                        </p:attrNameLst>
                                      </p:cBhvr>
                                      <p:to>
                                        <p:strVal val="visible"/>
                                      </p:to>
                                    </p:set>
                                    <p:animEffect transition="in" filter="dissolve">
                                      <p:cBhvr>
                                        <p:cTn id="10" dur="500"/>
                                        <p:tgtEl>
                                          <p:spTgt spid="449">
                                            <p:txEl>
                                              <p:pRg st="0" end="0"/>
                                            </p:txEl>
                                          </p:spTgt>
                                        </p:tgtEl>
                                      </p:cBhvr>
                                    </p:animEffect>
                                  </p:childTnLst>
                                  <p:subTnLst>
                                    <p:animClr>
                                      <p:cBhvr override="childStyle">
                                        <p:cTn dur="1" fill="hold" display="0" masterRel="nextClick" afterEffect="1"/>
                                        <p:tgtEl>
                                          <p:spTgt spid="449">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49">
                                            <p:txEl>
                                              <p:pRg st="1" end="1"/>
                                            </p:txEl>
                                          </p:spTgt>
                                        </p:tgtEl>
                                        <p:attrNameLst>
                                          <p:attrName>style.visibility</p:attrName>
                                        </p:attrNameLst>
                                      </p:cBhvr>
                                      <p:to>
                                        <p:strVal val="visible"/>
                                      </p:to>
                                    </p:set>
                                    <p:animEffect transition="in" filter="dissolve">
                                      <p:cBhvr>
                                        <p:cTn id="15" dur="500"/>
                                        <p:tgtEl>
                                          <p:spTgt spid="449">
                                            <p:txEl>
                                              <p:pRg st="1" end="1"/>
                                            </p:txEl>
                                          </p:spTgt>
                                        </p:tgtEl>
                                      </p:cBhvr>
                                    </p:animEffect>
                                  </p:childTnLst>
                                  <p:subTnLst>
                                    <p:animClr>
                                      <p:cBhvr override="childStyle">
                                        <p:cTn dur="1" fill="hold" display="0" masterRel="nextClick" afterEffect="1"/>
                                        <p:tgtEl>
                                          <p:spTgt spid="449">
                                            <p:txEl>
                                              <p:pRg st="1" end="1"/>
                                            </p:txEl>
                                          </p:spTgt>
                                        </p:tgtEl>
                                        <p:attrNameLst>
                                          <p:attrName>ppt_c</p:attrName>
                                        </p:attrNameLst>
                                      </p:cBhvr>
                                      <p:to>
                                        <a:srgbClr val="B2B2B2"/>
                                      </p:to>
                                    </p:animClr>
                                  </p:sub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49">
                                            <p:txEl>
                                              <p:pRg st="2" end="2"/>
                                            </p:txEl>
                                          </p:spTgt>
                                        </p:tgtEl>
                                        <p:attrNameLst>
                                          <p:attrName>style.visibility</p:attrName>
                                        </p:attrNameLst>
                                      </p:cBhvr>
                                      <p:to>
                                        <p:strVal val="visible"/>
                                      </p:to>
                                    </p:set>
                                    <p:animEffect transition="in" filter="dissolve">
                                      <p:cBhvr>
                                        <p:cTn id="20" dur="500"/>
                                        <p:tgtEl>
                                          <p:spTgt spid="449">
                                            <p:txEl>
                                              <p:pRg st="2" end="2"/>
                                            </p:txEl>
                                          </p:spTgt>
                                        </p:tgtEl>
                                      </p:cBhvr>
                                    </p:animEffect>
                                  </p:childTnLst>
                                  <p:subTnLst>
                                    <p:animClr>
                                      <p:cBhvr override="childStyle">
                                        <p:cTn dur="1" fill="hold" display="0" masterRel="nextClick" afterEffect="1"/>
                                        <p:tgtEl>
                                          <p:spTgt spid="44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49">
                                            <p:txEl>
                                              <p:pRg st="3" end="3"/>
                                            </p:txEl>
                                          </p:spTgt>
                                        </p:tgtEl>
                                        <p:attrNameLst>
                                          <p:attrName>style.visibility</p:attrName>
                                        </p:attrNameLst>
                                      </p:cBhvr>
                                      <p:to>
                                        <p:strVal val="visible"/>
                                      </p:to>
                                    </p:set>
                                    <p:animEffect transition="in" filter="dissolve">
                                      <p:cBhvr>
                                        <p:cTn id="25" dur="500"/>
                                        <p:tgtEl>
                                          <p:spTgt spid="449">
                                            <p:txEl>
                                              <p:pRg st="3" end="3"/>
                                            </p:txEl>
                                          </p:spTgt>
                                        </p:tgtEl>
                                      </p:cBhvr>
                                    </p:animEffect>
                                  </p:childTnLst>
                                  <p:subTnLst>
                                    <p:animClr>
                                      <p:cBhvr override="childStyle">
                                        <p:cTn dur="1" fill="hold" display="0" masterRel="nextClick" afterEffect="1"/>
                                        <p:tgtEl>
                                          <p:spTgt spid="449">
                                            <p:txEl>
                                              <p:pRg st="3" end="3"/>
                                            </p:txEl>
                                          </p:spTgt>
                                        </p:tgtEl>
                                        <p:attrNameLst>
                                          <p:attrName>ppt_c</p:attrName>
                                        </p:attrNameLst>
                                      </p:cBhvr>
                                      <p:to>
                                        <a:srgbClr val="B2B2B2"/>
                                      </p:to>
                                    </p:animClr>
                                  </p:sub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49">
                                            <p:txEl>
                                              <p:pRg st="4" end="4"/>
                                            </p:txEl>
                                          </p:spTgt>
                                        </p:tgtEl>
                                        <p:attrNameLst>
                                          <p:attrName>style.visibility</p:attrName>
                                        </p:attrNameLst>
                                      </p:cBhvr>
                                      <p:to>
                                        <p:strVal val="visible"/>
                                      </p:to>
                                    </p:set>
                                    <p:animEffect transition="in" filter="dissolve">
                                      <p:cBhvr>
                                        <p:cTn id="30" dur="500"/>
                                        <p:tgtEl>
                                          <p:spTgt spid="44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54"/>
                                        </p:tgtEl>
                                        <p:attrNameLst>
                                          <p:attrName>style.visibility</p:attrName>
                                        </p:attrNameLst>
                                      </p:cBhvr>
                                      <p:to>
                                        <p:strVal val="visible"/>
                                      </p:to>
                                    </p:set>
                                    <p:animEffect transition="in" filter="dissolve">
                                      <p:cBhvr>
                                        <p:cTn id="35" dur="5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uiExpand="1" build="allAtOnce" animBg="1"/>
      <p:bldP spid="4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hape 464"/>
          <p:cNvSpPr/>
          <p:nvPr/>
        </p:nvSpPr>
        <p:spPr>
          <a:xfrm>
            <a:off x="4516176" y="1390647"/>
            <a:ext cx="3972449" cy="1333692"/>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defRPr sz="8000" spc="59"/>
            </a:lvl1pPr>
          </a:lstStyle>
          <a:p>
            <a:pPr>
              <a:defRPr spc="0"/>
            </a:pPr>
            <a:r>
              <a:rPr spc="58" dirty="0"/>
              <a:t>WHAT?</a:t>
            </a:r>
          </a:p>
        </p:txBody>
      </p:sp>
      <p:sp>
        <p:nvSpPr>
          <p:cNvPr id="465" name="Shape 465"/>
          <p:cNvSpPr/>
          <p:nvPr/>
        </p:nvSpPr>
        <p:spPr>
          <a:xfrm>
            <a:off x="6451076" y="4548509"/>
            <a:ext cx="102651" cy="656584"/>
          </a:xfrm>
          <a:prstGeom prst="rect">
            <a:avLst/>
          </a:prstGeom>
          <a:ln w="12700">
            <a:miter lim="400000"/>
          </a:ln>
        </p:spPr>
        <p:txBody>
          <a:bodyPr wrap="none" lIns="50797" tIns="50797" rIns="50797" bIns="50797" anchor="ctr">
            <a:spAutoFit/>
          </a:bodyPr>
          <a:lstStyle/>
          <a:p>
            <a:endParaRPr/>
          </a:p>
        </p:txBody>
      </p:sp>
      <p:sp>
        <p:nvSpPr>
          <p:cNvPr id="467" name="Shape 467"/>
          <p:cNvSpPr/>
          <p:nvPr/>
        </p:nvSpPr>
        <p:spPr>
          <a:xfrm>
            <a:off x="808783" y="848319"/>
            <a:ext cx="3199588" cy="207235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a:defRPr sz="3200"/>
            </a:pPr>
            <a:r>
              <a:t>over involvement</a:t>
            </a:r>
          </a:p>
          <a:p>
            <a:pPr>
              <a:defRPr sz="3200"/>
            </a:pPr>
            <a:r>
              <a:t>intrusion</a:t>
            </a:r>
          </a:p>
          <a:p>
            <a:pPr>
              <a:defRPr sz="3200"/>
            </a:pPr>
            <a:r>
              <a:t>enmeshment</a:t>
            </a:r>
          </a:p>
          <a:p>
            <a:pPr>
              <a:defRPr sz="3200" b="1">
                <a:latin typeface="Helvetica"/>
                <a:ea typeface="Helvetica"/>
                <a:cs typeface="Helvetica"/>
                <a:sym typeface="Helvetica"/>
              </a:defRPr>
            </a:pPr>
            <a:r>
              <a:t>bad praise</a:t>
            </a:r>
          </a:p>
        </p:txBody>
      </p:sp>
      <p:sp>
        <p:nvSpPr>
          <p:cNvPr id="7" name="Shape 422"/>
          <p:cNvSpPr/>
          <p:nvPr/>
        </p:nvSpPr>
        <p:spPr>
          <a:xfrm>
            <a:off x="4082047" y="228600"/>
            <a:ext cx="5187312"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rPr b="1" dirty="0"/>
              <a:t>Bad Warmth</a:t>
            </a:r>
          </a:p>
        </p:txBody>
      </p:sp>
      <p:sp>
        <p:nvSpPr>
          <p:cNvPr id="8" name="Shape 417"/>
          <p:cNvSpPr/>
          <p:nvPr/>
        </p:nvSpPr>
        <p:spPr>
          <a:xfrm>
            <a:off x="515854" y="2590800"/>
            <a:ext cx="11774343" cy="1270000"/>
          </a:xfrm>
          <a:prstGeom prst="leftRightArrow">
            <a:avLst>
              <a:gd name="adj1" fmla="val 21735"/>
              <a:gd name="adj2" fmla="val 39003"/>
            </a:avLst>
          </a:prstGeom>
          <a:blipFill>
            <a:blip r:embed="rId2"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 grpId="1"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p:nvPr/>
        </p:nvSpPr>
        <p:spPr>
          <a:xfrm>
            <a:off x="4516176" y="1397093"/>
            <a:ext cx="3972448" cy="1320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8000" spc="59"/>
            </a:lvl1pPr>
          </a:lstStyle>
          <a:p>
            <a:pPr>
              <a:defRPr spc="0"/>
            </a:pPr>
            <a:r>
              <a:rPr spc="59"/>
              <a:t>WHAT?</a:t>
            </a:r>
          </a:p>
        </p:txBody>
      </p:sp>
      <p:sp>
        <p:nvSpPr>
          <p:cNvPr id="122" name="Shape 122"/>
          <p:cNvSpPr/>
          <p:nvPr/>
        </p:nvSpPr>
        <p:spPr>
          <a:xfrm>
            <a:off x="759150" y="868495"/>
            <a:ext cx="3298851" cy="2032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3200"/>
            </a:pPr>
            <a:r>
              <a:t>over involvement</a:t>
            </a:r>
          </a:p>
          <a:p>
            <a:pPr>
              <a:defRPr sz="3200"/>
            </a:pPr>
            <a:r>
              <a:t>intrusion</a:t>
            </a:r>
          </a:p>
          <a:p>
            <a:pPr>
              <a:defRPr sz="3200"/>
            </a:pPr>
            <a:r>
              <a:t>enmeshment</a:t>
            </a:r>
          </a:p>
          <a:p>
            <a:pPr>
              <a:defRPr sz="3200" b="1">
                <a:latin typeface="Helvetica"/>
                <a:ea typeface="Helvetica"/>
                <a:cs typeface="Helvetica"/>
                <a:sym typeface="Helvetica"/>
              </a:defRPr>
            </a:pPr>
            <a:r>
              <a:t>bad praise</a:t>
            </a:r>
          </a:p>
        </p:txBody>
      </p:sp>
      <p:sp>
        <p:nvSpPr>
          <p:cNvPr id="123" name="Shape 123"/>
          <p:cNvSpPr/>
          <p:nvPr/>
        </p:nvSpPr>
        <p:spPr>
          <a:xfrm>
            <a:off x="1012222" y="3448408"/>
            <a:ext cx="11052778" cy="176458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stStyle>
          <a:p>
            <a:r>
              <a:rPr dirty="0"/>
              <a:t>Praising intelligence or natural </a:t>
            </a:r>
            <a:r>
              <a:rPr dirty="0" smtClean="0"/>
              <a:t>abilities</a:t>
            </a:r>
            <a:r>
              <a:rPr lang="en-US" dirty="0" smtClean="0"/>
              <a:t>, rather than effort!  This </a:t>
            </a:r>
            <a:r>
              <a:rPr dirty="0" smtClean="0"/>
              <a:t>tends </a:t>
            </a:r>
            <a:r>
              <a:rPr dirty="0"/>
              <a:t>to inhibit the child from taking on academic challenges.</a:t>
            </a:r>
          </a:p>
        </p:txBody>
      </p:sp>
      <p:grpSp>
        <p:nvGrpSpPr>
          <p:cNvPr id="2" name="Group 126"/>
          <p:cNvGrpSpPr/>
          <p:nvPr/>
        </p:nvGrpSpPr>
        <p:grpSpPr>
          <a:xfrm>
            <a:off x="330200" y="5334000"/>
            <a:ext cx="3124200" cy="4191000"/>
            <a:chOff x="0" y="0"/>
            <a:chExt cx="2677506" cy="3927359"/>
          </a:xfrm>
        </p:grpSpPr>
        <p:pic>
          <p:nvPicPr>
            <p:cNvPr id="125" name="pasted-image.tiff"/>
            <p:cNvPicPr>
              <a:picLocks noChangeAspect="1"/>
            </p:cNvPicPr>
            <p:nvPr/>
          </p:nvPicPr>
          <p:blipFill>
            <a:blip r:embed="rId2" cstate="print">
              <a:extLst/>
            </a:blip>
            <a:stretch>
              <a:fillRect/>
            </a:stretch>
          </p:blipFill>
          <p:spPr>
            <a:xfrm>
              <a:off x="215900" y="139700"/>
              <a:ext cx="2245707" cy="3368560"/>
            </a:xfrm>
            <a:prstGeom prst="rect">
              <a:avLst/>
            </a:prstGeom>
            <a:ln>
              <a:noFill/>
            </a:ln>
            <a:effectLst/>
          </p:spPr>
        </p:pic>
        <p:pic>
          <p:nvPicPr>
            <p:cNvPr id="124" name="Picture 123"/>
            <p:cNvPicPr>
              <a:picLocks/>
            </p:cNvPicPr>
            <p:nvPr/>
          </p:nvPicPr>
          <p:blipFill>
            <a:blip r:embed="rId3" cstate="print">
              <a:extLst/>
            </a:blip>
            <a:stretch>
              <a:fillRect/>
            </a:stretch>
          </p:blipFill>
          <p:spPr>
            <a:xfrm>
              <a:off x="0" y="0"/>
              <a:ext cx="2677507" cy="3927360"/>
            </a:xfrm>
            <a:prstGeom prst="rect">
              <a:avLst/>
            </a:prstGeom>
            <a:effectLst/>
          </p:spPr>
        </p:pic>
      </p:grpSp>
      <p:sp>
        <p:nvSpPr>
          <p:cNvPr id="127" name="Shape 127"/>
          <p:cNvSpPr/>
          <p:nvPr/>
        </p:nvSpPr>
        <p:spPr>
          <a:xfrm>
            <a:off x="3683000" y="5322622"/>
            <a:ext cx="8679287" cy="359277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stStyle>
          <a:p>
            <a:pPr>
              <a:lnSpc>
                <a:spcPct val="90000"/>
              </a:lnSpc>
            </a:pPr>
            <a:r>
              <a:rPr dirty="0"/>
              <a:t>The presumption is that if a child believes he’s smart (having been told so, repeatedly), he won’t be intimidated by new academic challenges. The constant praise is meant to be an angel on the shoulder, ensuring that children do not sell their talents </a:t>
            </a:r>
            <a:r>
              <a:rPr dirty="0" smtClean="0"/>
              <a:t>short.</a:t>
            </a:r>
            <a:endParaRPr dirty="0"/>
          </a:p>
        </p:txBody>
      </p:sp>
      <p:sp>
        <p:nvSpPr>
          <p:cNvPr id="11" name="Shape 422"/>
          <p:cNvSpPr/>
          <p:nvPr/>
        </p:nvSpPr>
        <p:spPr>
          <a:xfrm>
            <a:off x="4082047" y="228600"/>
            <a:ext cx="5187312"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rPr b="1" dirty="0"/>
              <a:t>Bad Warmth</a:t>
            </a:r>
          </a:p>
        </p:txBody>
      </p:sp>
      <p:sp>
        <p:nvSpPr>
          <p:cNvPr id="12" name="Shape 417"/>
          <p:cNvSpPr/>
          <p:nvPr/>
        </p:nvSpPr>
        <p:spPr>
          <a:xfrm>
            <a:off x="515854" y="2590800"/>
            <a:ext cx="11774343" cy="1270000"/>
          </a:xfrm>
          <a:prstGeom prst="leftRightArrow">
            <a:avLst>
              <a:gd name="adj1" fmla="val 21735"/>
              <a:gd name="adj2" fmla="val 39003"/>
            </a:avLst>
          </a:prstGeom>
          <a:blipFill>
            <a:blip r:embed="rId4"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127"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1"/>
          <p:cNvGrpSpPr/>
          <p:nvPr/>
        </p:nvGrpSpPr>
        <p:grpSpPr>
          <a:xfrm>
            <a:off x="3911600" y="685800"/>
            <a:ext cx="8672102" cy="5486400"/>
            <a:chOff x="0" y="740741"/>
            <a:chExt cx="8643154" cy="4781152"/>
          </a:xfrm>
        </p:grpSpPr>
        <p:pic>
          <p:nvPicPr>
            <p:cNvPr id="120" name="image.jpg"/>
            <p:cNvPicPr>
              <a:picLocks/>
            </p:cNvPicPr>
            <p:nvPr/>
          </p:nvPicPr>
          <p:blipFill>
            <a:blip r:embed="rId2" cstate="print">
              <a:extLst/>
            </a:blip>
            <a:srcRect t="12211"/>
            <a:stretch>
              <a:fillRect/>
            </a:stretch>
          </p:blipFill>
          <p:spPr>
            <a:xfrm>
              <a:off x="379728" y="740741"/>
              <a:ext cx="8211354" cy="4357033"/>
            </a:xfrm>
            <a:prstGeom prst="rect">
              <a:avLst/>
            </a:prstGeom>
            <a:ln>
              <a:noFill/>
            </a:ln>
            <a:effectLst/>
          </p:spPr>
        </p:pic>
        <p:pic>
          <p:nvPicPr>
            <p:cNvPr id="119" name="Picture 118"/>
            <p:cNvPicPr>
              <a:picLocks/>
            </p:cNvPicPr>
            <p:nvPr/>
          </p:nvPicPr>
          <p:blipFill>
            <a:blip r:embed="rId3" cstate="print">
              <a:extLst/>
            </a:blip>
            <a:srcRect t="26829"/>
            <a:stretch>
              <a:fillRect/>
            </a:stretch>
          </p:blipFill>
          <p:spPr>
            <a:xfrm>
              <a:off x="0" y="1481483"/>
              <a:ext cx="8643154" cy="4040410"/>
            </a:xfrm>
            <a:prstGeom prst="rect">
              <a:avLst/>
            </a:prstGeom>
            <a:effectLst/>
          </p:spPr>
        </p:pic>
      </p:grpSp>
      <p:sp>
        <p:nvSpPr>
          <p:cNvPr id="122" name="Shape 122"/>
          <p:cNvSpPr/>
          <p:nvPr/>
        </p:nvSpPr>
        <p:spPr>
          <a:xfrm>
            <a:off x="482600" y="1082933"/>
            <a:ext cx="3149600" cy="1149026"/>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spAutoFit/>
          </a:bodyPr>
          <a:lstStyle/>
          <a:p>
            <a:pPr>
              <a:lnSpc>
                <a:spcPct val="85000"/>
              </a:lnSpc>
            </a:pPr>
            <a:r>
              <a:rPr sz="4000" dirty="0"/>
              <a:t>We are not experts!</a:t>
            </a:r>
          </a:p>
        </p:txBody>
      </p:sp>
      <p:sp>
        <p:nvSpPr>
          <p:cNvPr id="123" name="Shape 123"/>
          <p:cNvSpPr/>
          <p:nvPr/>
        </p:nvSpPr>
        <p:spPr>
          <a:xfrm>
            <a:off x="254000" y="2494746"/>
            <a:ext cx="3657600" cy="1672247"/>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spAutoFit/>
          </a:bodyPr>
          <a:lstStyle/>
          <a:p>
            <a:pPr>
              <a:lnSpc>
                <a:spcPct val="85000"/>
              </a:lnSpc>
            </a:pPr>
            <a:r>
              <a:rPr sz="4000" dirty="0"/>
              <a:t>Came from Dysfunctional Homes</a:t>
            </a:r>
          </a:p>
        </p:txBody>
      </p:sp>
      <p:sp>
        <p:nvSpPr>
          <p:cNvPr id="124" name="Shape 124"/>
          <p:cNvSpPr/>
          <p:nvPr/>
        </p:nvSpPr>
        <p:spPr>
          <a:xfrm>
            <a:off x="406400" y="4959900"/>
            <a:ext cx="3429000" cy="1044382"/>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spAutoFit/>
          </a:bodyPr>
          <a:lstStyle/>
          <a:p>
            <a:pPr>
              <a:lnSpc>
                <a:spcPct val="85000"/>
              </a:lnSpc>
            </a:pPr>
            <a:r>
              <a:rPr dirty="0"/>
              <a:t>But…GOD IS INVOLVED!</a:t>
            </a:r>
          </a:p>
        </p:txBody>
      </p:sp>
      <p:sp>
        <p:nvSpPr>
          <p:cNvPr id="125" name="Shape 125"/>
          <p:cNvSpPr/>
          <p:nvPr/>
        </p:nvSpPr>
        <p:spPr>
          <a:xfrm>
            <a:off x="3606800" y="8153400"/>
            <a:ext cx="5035027"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b="1">
                <a:latin typeface="Helvetica"/>
                <a:ea typeface="Helvetica"/>
                <a:cs typeface="Helvetica"/>
                <a:sym typeface="Helvetica"/>
              </a:defRPr>
            </a:lvl1pPr>
          </a:lstStyle>
          <a:p>
            <a:r>
              <a:rPr sz="4000" dirty="0"/>
              <a:t>Parent under Grace!</a:t>
            </a:r>
          </a:p>
        </p:txBody>
      </p:sp>
      <p:sp>
        <p:nvSpPr>
          <p:cNvPr id="126" name="Shape 126"/>
          <p:cNvSpPr/>
          <p:nvPr/>
        </p:nvSpPr>
        <p:spPr>
          <a:xfrm>
            <a:off x="1016000" y="6400800"/>
            <a:ext cx="847186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dirty="0"/>
              <a:t>If you have Jesus Christ in your life…</a:t>
            </a:r>
          </a:p>
        </p:txBody>
      </p:sp>
      <p:sp>
        <p:nvSpPr>
          <p:cNvPr id="127" name="Shape 127"/>
          <p:cNvSpPr/>
          <p:nvPr/>
        </p:nvSpPr>
        <p:spPr>
          <a:xfrm>
            <a:off x="939800" y="7315200"/>
            <a:ext cx="11281929"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dirty="0"/>
              <a:t>…then you have the God of the universe involved!</a:t>
            </a: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7" nodeType="clickEffect">
                                  <p:stCondLst>
                                    <p:cond delay="0"/>
                                  </p:stCondLst>
                                  <p:iterate>
                                    <p:tmAbs val="0"/>
                                  </p:iterate>
                                  <p:childTnLst>
                                    <p:set>
                                      <p:cBhvr>
                                        <p:cTn id="26" fill="hold"/>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animBg="1" advAuto="0"/>
      <p:bldP spid="123" grpId="2" animBg="1" advAuto="0"/>
      <p:bldP spid="124" grpId="3" animBg="1" advAuto="0"/>
      <p:bldP spid="125" grpId="7" animBg="1" advAuto="0"/>
      <p:bldP spid="126" grpId="4" animBg="1" advAuto="0"/>
      <p:bldP spid="127" grpId="5"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p:nvPr/>
        </p:nvSpPr>
        <p:spPr>
          <a:xfrm>
            <a:off x="4516176" y="1397093"/>
            <a:ext cx="3972448" cy="1320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8000" spc="59"/>
            </a:lvl1pPr>
          </a:lstStyle>
          <a:p>
            <a:pPr>
              <a:defRPr spc="0"/>
            </a:pPr>
            <a:r>
              <a:rPr spc="59"/>
              <a:t>WHAT?</a:t>
            </a:r>
          </a:p>
        </p:txBody>
      </p:sp>
      <p:sp>
        <p:nvSpPr>
          <p:cNvPr id="122" name="Shape 122"/>
          <p:cNvSpPr/>
          <p:nvPr/>
        </p:nvSpPr>
        <p:spPr>
          <a:xfrm>
            <a:off x="759150" y="868495"/>
            <a:ext cx="3298851" cy="2032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3200"/>
            </a:pPr>
            <a:r>
              <a:t>over involvement</a:t>
            </a:r>
          </a:p>
          <a:p>
            <a:pPr>
              <a:defRPr sz="3200"/>
            </a:pPr>
            <a:r>
              <a:t>intrusion</a:t>
            </a:r>
          </a:p>
          <a:p>
            <a:pPr>
              <a:defRPr sz="3200"/>
            </a:pPr>
            <a:r>
              <a:t>enmeshment</a:t>
            </a:r>
          </a:p>
          <a:p>
            <a:pPr>
              <a:defRPr sz="3200" b="1">
                <a:latin typeface="Helvetica"/>
                <a:ea typeface="Helvetica"/>
                <a:cs typeface="Helvetica"/>
                <a:sym typeface="Helvetica"/>
              </a:defRPr>
            </a:pPr>
            <a:r>
              <a:t>bad praise</a:t>
            </a:r>
          </a:p>
        </p:txBody>
      </p:sp>
      <p:sp>
        <p:nvSpPr>
          <p:cNvPr id="123" name="Shape 123"/>
          <p:cNvSpPr/>
          <p:nvPr/>
        </p:nvSpPr>
        <p:spPr>
          <a:xfrm>
            <a:off x="1012222" y="3448408"/>
            <a:ext cx="11052778" cy="176458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stStyle>
          <a:p>
            <a:r>
              <a:rPr dirty="0"/>
              <a:t>Praising intelligence or natural </a:t>
            </a:r>
            <a:r>
              <a:rPr dirty="0" smtClean="0"/>
              <a:t>abilities</a:t>
            </a:r>
            <a:r>
              <a:rPr lang="en-US" dirty="0" smtClean="0"/>
              <a:t>, rather than effort!  This </a:t>
            </a:r>
            <a:r>
              <a:rPr dirty="0" smtClean="0"/>
              <a:t>tends </a:t>
            </a:r>
            <a:r>
              <a:rPr dirty="0"/>
              <a:t>to inhibit the child from taking on academic challenges.</a:t>
            </a:r>
          </a:p>
        </p:txBody>
      </p:sp>
      <p:grpSp>
        <p:nvGrpSpPr>
          <p:cNvPr id="2" name="Group 126"/>
          <p:cNvGrpSpPr/>
          <p:nvPr/>
        </p:nvGrpSpPr>
        <p:grpSpPr>
          <a:xfrm>
            <a:off x="330200" y="5334000"/>
            <a:ext cx="3124200" cy="4191000"/>
            <a:chOff x="0" y="0"/>
            <a:chExt cx="2677506" cy="3927359"/>
          </a:xfrm>
        </p:grpSpPr>
        <p:pic>
          <p:nvPicPr>
            <p:cNvPr id="125" name="pasted-image.tiff"/>
            <p:cNvPicPr>
              <a:picLocks noChangeAspect="1"/>
            </p:cNvPicPr>
            <p:nvPr/>
          </p:nvPicPr>
          <p:blipFill>
            <a:blip r:embed="rId2" cstate="print">
              <a:extLst/>
            </a:blip>
            <a:stretch>
              <a:fillRect/>
            </a:stretch>
          </p:blipFill>
          <p:spPr>
            <a:xfrm>
              <a:off x="215900" y="139700"/>
              <a:ext cx="2245707" cy="3368560"/>
            </a:xfrm>
            <a:prstGeom prst="rect">
              <a:avLst/>
            </a:prstGeom>
            <a:ln>
              <a:noFill/>
            </a:ln>
            <a:effectLst/>
          </p:spPr>
        </p:pic>
        <p:pic>
          <p:nvPicPr>
            <p:cNvPr id="124" name="Picture 123"/>
            <p:cNvPicPr>
              <a:picLocks/>
            </p:cNvPicPr>
            <p:nvPr/>
          </p:nvPicPr>
          <p:blipFill>
            <a:blip r:embed="rId3" cstate="print">
              <a:extLst/>
            </a:blip>
            <a:stretch>
              <a:fillRect/>
            </a:stretch>
          </p:blipFill>
          <p:spPr>
            <a:xfrm>
              <a:off x="0" y="0"/>
              <a:ext cx="2677507" cy="3927360"/>
            </a:xfrm>
            <a:prstGeom prst="rect">
              <a:avLst/>
            </a:prstGeom>
            <a:effectLst/>
          </p:spPr>
        </p:pic>
      </p:grpSp>
      <p:sp>
        <p:nvSpPr>
          <p:cNvPr id="11" name="Shape 137"/>
          <p:cNvSpPr/>
          <p:nvPr/>
        </p:nvSpPr>
        <p:spPr>
          <a:xfrm>
            <a:off x="3530209" y="5382458"/>
            <a:ext cx="9211361" cy="359277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stStyle>
          <a:p>
            <a:pPr>
              <a:lnSpc>
                <a:spcPct val="90000"/>
              </a:lnSpc>
            </a:pPr>
            <a:r>
              <a:rPr dirty="0"/>
              <a:t>But a growing body of research— and a new study from the trenches of the New York city public school system— strongly suggests it might be the other way around. Giving kids the label of ‘smart’ does not prevent them from underperforming. It might actually be causing it.</a:t>
            </a:r>
          </a:p>
        </p:txBody>
      </p:sp>
      <p:sp>
        <p:nvSpPr>
          <p:cNvPr id="14" name="Shape 422"/>
          <p:cNvSpPr/>
          <p:nvPr/>
        </p:nvSpPr>
        <p:spPr>
          <a:xfrm>
            <a:off x="4082047" y="228600"/>
            <a:ext cx="5187312"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rPr b="1" dirty="0"/>
              <a:t>Bad Warmth</a:t>
            </a:r>
          </a:p>
        </p:txBody>
      </p:sp>
      <p:sp>
        <p:nvSpPr>
          <p:cNvPr id="15" name="Shape 417"/>
          <p:cNvSpPr/>
          <p:nvPr/>
        </p:nvSpPr>
        <p:spPr>
          <a:xfrm>
            <a:off x="515854" y="2590800"/>
            <a:ext cx="11774343" cy="1270000"/>
          </a:xfrm>
          <a:prstGeom prst="leftRightArrow">
            <a:avLst>
              <a:gd name="adj1" fmla="val 21735"/>
              <a:gd name="adj2" fmla="val 39003"/>
            </a:avLst>
          </a:prstGeom>
          <a:blipFill>
            <a:blip r:embed="rId4"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Tree>
  </p:cSld>
  <p:clrMapOvr>
    <a:masterClrMapping/>
  </p:clrMapOvr>
  <p:transition/>
  <p:timing>
    <p:tnLst>
      <p:par>
        <p:cTn id="1" dur="indefinite" restart="never" fill="hold"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p:nvPr/>
        </p:nvSpPr>
        <p:spPr>
          <a:xfrm>
            <a:off x="4516176" y="1397093"/>
            <a:ext cx="3972448" cy="1320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8000" spc="59"/>
            </a:lvl1pPr>
          </a:lstStyle>
          <a:p>
            <a:pPr>
              <a:defRPr spc="0"/>
            </a:pPr>
            <a:r>
              <a:rPr spc="59"/>
              <a:t>WHAT?</a:t>
            </a:r>
          </a:p>
        </p:txBody>
      </p:sp>
      <p:sp>
        <p:nvSpPr>
          <p:cNvPr id="122" name="Shape 122"/>
          <p:cNvSpPr/>
          <p:nvPr/>
        </p:nvSpPr>
        <p:spPr>
          <a:xfrm>
            <a:off x="759150" y="868495"/>
            <a:ext cx="3298851" cy="2032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3200"/>
            </a:pPr>
            <a:r>
              <a:t>over involvement</a:t>
            </a:r>
          </a:p>
          <a:p>
            <a:pPr>
              <a:defRPr sz="3200"/>
            </a:pPr>
            <a:r>
              <a:t>intrusion</a:t>
            </a:r>
          </a:p>
          <a:p>
            <a:pPr>
              <a:defRPr sz="3200"/>
            </a:pPr>
            <a:r>
              <a:t>enmeshment</a:t>
            </a:r>
          </a:p>
          <a:p>
            <a:pPr>
              <a:defRPr sz="3200" b="1">
                <a:latin typeface="Helvetica"/>
                <a:ea typeface="Helvetica"/>
                <a:cs typeface="Helvetica"/>
                <a:sym typeface="Helvetica"/>
              </a:defRPr>
            </a:pPr>
            <a:r>
              <a:t>bad praise</a:t>
            </a:r>
          </a:p>
        </p:txBody>
      </p:sp>
      <p:sp>
        <p:nvSpPr>
          <p:cNvPr id="123" name="Shape 123"/>
          <p:cNvSpPr/>
          <p:nvPr/>
        </p:nvSpPr>
        <p:spPr>
          <a:xfrm>
            <a:off x="1012222" y="3448408"/>
            <a:ext cx="11052778" cy="176458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stStyle>
          <a:p>
            <a:r>
              <a:rPr dirty="0"/>
              <a:t>Praising intelligence or natural </a:t>
            </a:r>
            <a:r>
              <a:rPr dirty="0" smtClean="0"/>
              <a:t>abilities</a:t>
            </a:r>
            <a:r>
              <a:rPr lang="en-US" dirty="0" smtClean="0"/>
              <a:t>, rather than effort!  This </a:t>
            </a:r>
            <a:r>
              <a:rPr dirty="0" smtClean="0"/>
              <a:t>tends </a:t>
            </a:r>
            <a:r>
              <a:rPr dirty="0"/>
              <a:t>to inhibit the child from taking on academic challenges.</a:t>
            </a:r>
          </a:p>
        </p:txBody>
      </p:sp>
      <p:grpSp>
        <p:nvGrpSpPr>
          <p:cNvPr id="2" name="Group 126"/>
          <p:cNvGrpSpPr/>
          <p:nvPr/>
        </p:nvGrpSpPr>
        <p:grpSpPr>
          <a:xfrm>
            <a:off x="330200" y="5334000"/>
            <a:ext cx="3124200" cy="4191000"/>
            <a:chOff x="0" y="0"/>
            <a:chExt cx="2677506" cy="3927359"/>
          </a:xfrm>
        </p:grpSpPr>
        <p:pic>
          <p:nvPicPr>
            <p:cNvPr id="125" name="pasted-image.tiff"/>
            <p:cNvPicPr>
              <a:picLocks noChangeAspect="1"/>
            </p:cNvPicPr>
            <p:nvPr/>
          </p:nvPicPr>
          <p:blipFill>
            <a:blip r:embed="rId2" cstate="print">
              <a:extLst/>
            </a:blip>
            <a:stretch>
              <a:fillRect/>
            </a:stretch>
          </p:blipFill>
          <p:spPr>
            <a:xfrm>
              <a:off x="215900" y="139700"/>
              <a:ext cx="2245707" cy="3368560"/>
            </a:xfrm>
            <a:prstGeom prst="rect">
              <a:avLst/>
            </a:prstGeom>
            <a:ln>
              <a:noFill/>
            </a:ln>
            <a:effectLst/>
          </p:spPr>
        </p:pic>
        <p:pic>
          <p:nvPicPr>
            <p:cNvPr id="124" name="Picture 123"/>
            <p:cNvPicPr>
              <a:picLocks/>
            </p:cNvPicPr>
            <p:nvPr/>
          </p:nvPicPr>
          <p:blipFill>
            <a:blip r:embed="rId3" cstate="print">
              <a:extLst/>
            </a:blip>
            <a:stretch>
              <a:fillRect/>
            </a:stretch>
          </p:blipFill>
          <p:spPr>
            <a:xfrm>
              <a:off x="0" y="0"/>
              <a:ext cx="2677507" cy="3927360"/>
            </a:xfrm>
            <a:prstGeom prst="rect">
              <a:avLst/>
            </a:prstGeom>
            <a:effectLst/>
          </p:spPr>
        </p:pic>
      </p:grpSp>
      <p:sp>
        <p:nvSpPr>
          <p:cNvPr id="12" name="Shape 147"/>
          <p:cNvSpPr/>
          <p:nvPr/>
        </p:nvSpPr>
        <p:spPr>
          <a:xfrm>
            <a:off x="3464315" y="5715000"/>
            <a:ext cx="9286485" cy="259558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lnSpc>
                <a:spcPct val="90000"/>
              </a:lnSpc>
              <a:spcBef>
                <a:spcPts val="4200"/>
              </a:spcBef>
            </a:pPr>
            <a:r>
              <a:rPr dirty="0"/>
              <a:t>In follow-up interviews, </a:t>
            </a:r>
            <a:r>
              <a:rPr dirty="0" err="1"/>
              <a:t>Dweck</a:t>
            </a:r>
            <a:r>
              <a:rPr dirty="0"/>
              <a:t> discovered that those who think that innate intelligence is the key to success begin to discount the importance of effort. </a:t>
            </a:r>
            <a:r>
              <a:rPr i="1" dirty="0">
                <a:latin typeface="Helvetica"/>
                <a:ea typeface="Helvetica"/>
                <a:cs typeface="Helvetica"/>
                <a:sym typeface="Helvetica"/>
              </a:rPr>
              <a:t>I am smart, </a:t>
            </a:r>
            <a:r>
              <a:rPr dirty="0"/>
              <a:t>the kids' reasoning goes; </a:t>
            </a:r>
            <a:r>
              <a:rPr i="1" dirty="0">
                <a:latin typeface="Helvetica"/>
                <a:ea typeface="Helvetica"/>
                <a:cs typeface="Helvetica"/>
                <a:sym typeface="Helvetica"/>
              </a:rPr>
              <a:t>I don't need to put out effort. </a:t>
            </a:r>
            <a:endParaRPr dirty="0"/>
          </a:p>
        </p:txBody>
      </p:sp>
      <p:sp>
        <p:nvSpPr>
          <p:cNvPr id="11" name="Shape 422"/>
          <p:cNvSpPr/>
          <p:nvPr/>
        </p:nvSpPr>
        <p:spPr>
          <a:xfrm>
            <a:off x="4082047" y="228600"/>
            <a:ext cx="5187312"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rPr b="1" dirty="0"/>
              <a:t>Bad Warmth</a:t>
            </a:r>
          </a:p>
        </p:txBody>
      </p:sp>
      <p:sp>
        <p:nvSpPr>
          <p:cNvPr id="13" name="Shape 417"/>
          <p:cNvSpPr/>
          <p:nvPr/>
        </p:nvSpPr>
        <p:spPr>
          <a:xfrm>
            <a:off x="515854" y="2590800"/>
            <a:ext cx="11774343" cy="1270000"/>
          </a:xfrm>
          <a:prstGeom prst="leftRightArrow">
            <a:avLst>
              <a:gd name="adj1" fmla="val 21735"/>
              <a:gd name="adj2" fmla="val 39003"/>
            </a:avLst>
          </a:prstGeom>
          <a:blipFill>
            <a:blip r:embed="rId4"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Tree>
  </p:cSld>
  <p:clrMapOvr>
    <a:masterClrMapping/>
  </p:clrMapOvr>
  <p:transition/>
  <p:timing>
    <p:tnLst>
      <p:par>
        <p:cTn id="1" dur="indefinite" restart="never" fill="hold"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4516176" y="1397093"/>
            <a:ext cx="3972448" cy="1320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8000" spc="59"/>
            </a:lvl1pPr>
          </a:lstStyle>
          <a:p>
            <a:pPr>
              <a:defRPr spc="0"/>
            </a:pPr>
            <a:r>
              <a:rPr spc="59"/>
              <a:t>WHAT?</a:t>
            </a:r>
          </a:p>
        </p:txBody>
      </p:sp>
      <p:sp>
        <p:nvSpPr>
          <p:cNvPr id="152" name="Shape 152"/>
          <p:cNvSpPr/>
          <p:nvPr/>
        </p:nvSpPr>
        <p:spPr>
          <a:xfrm>
            <a:off x="759150" y="868495"/>
            <a:ext cx="3298851" cy="2032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3200"/>
            </a:pPr>
            <a:r>
              <a:t>over involvement</a:t>
            </a:r>
          </a:p>
          <a:p>
            <a:pPr>
              <a:defRPr sz="3200"/>
            </a:pPr>
            <a:r>
              <a:t>intrusion</a:t>
            </a:r>
          </a:p>
          <a:p>
            <a:pPr>
              <a:defRPr sz="3200"/>
            </a:pPr>
            <a:r>
              <a:t>enmeshment</a:t>
            </a:r>
          </a:p>
          <a:p>
            <a:pPr>
              <a:defRPr sz="3200"/>
            </a:pPr>
            <a:r>
              <a:t>bad praise</a:t>
            </a:r>
          </a:p>
        </p:txBody>
      </p:sp>
      <p:sp>
        <p:nvSpPr>
          <p:cNvPr id="153" name="Shape 153"/>
          <p:cNvSpPr/>
          <p:nvPr/>
        </p:nvSpPr>
        <p:spPr>
          <a:xfrm>
            <a:off x="2159020" y="3494647"/>
            <a:ext cx="8430896" cy="863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000"/>
            </a:lvl1pPr>
          </a:lstStyle>
          <a:p>
            <a:r>
              <a:t>So never praise our children?</a:t>
            </a:r>
          </a:p>
        </p:txBody>
      </p:sp>
      <p:sp>
        <p:nvSpPr>
          <p:cNvPr id="154" name="Shape 154"/>
          <p:cNvSpPr/>
          <p:nvPr/>
        </p:nvSpPr>
        <p:spPr>
          <a:xfrm>
            <a:off x="4222315" y="4624663"/>
            <a:ext cx="4560170" cy="1016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b="1">
                <a:latin typeface="Helvetica"/>
                <a:ea typeface="Helvetica"/>
                <a:cs typeface="Helvetica"/>
                <a:sym typeface="Helvetica"/>
              </a:defRPr>
            </a:lvl1pPr>
          </a:lstStyle>
          <a:p>
            <a:r>
              <a:t>Good praise</a:t>
            </a:r>
          </a:p>
        </p:txBody>
      </p:sp>
      <p:sp>
        <p:nvSpPr>
          <p:cNvPr id="155" name="Shape 155"/>
          <p:cNvSpPr/>
          <p:nvPr/>
        </p:nvSpPr>
        <p:spPr>
          <a:xfrm>
            <a:off x="1597178" y="6159382"/>
            <a:ext cx="4179571" cy="1016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a:lvl1pPr>
          </a:lstStyle>
          <a:p>
            <a:r>
              <a:t>praise effort</a:t>
            </a:r>
          </a:p>
        </p:txBody>
      </p:sp>
      <p:sp>
        <p:nvSpPr>
          <p:cNvPr id="156" name="Shape 156"/>
          <p:cNvSpPr/>
          <p:nvPr/>
        </p:nvSpPr>
        <p:spPr>
          <a:xfrm>
            <a:off x="7356120" y="6159382"/>
            <a:ext cx="3883153" cy="1016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a:lvl1pPr>
          </a:lstStyle>
          <a:p>
            <a:r>
              <a:t>be specific</a:t>
            </a:r>
          </a:p>
        </p:txBody>
      </p:sp>
      <p:sp>
        <p:nvSpPr>
          <p:cNvPr id="157" name="Shape 157"/>
          <p:cNvSpPr/>
          <p:nvPr/>
        </p:nvSpPr>
        <p:spPr>
          <a:xfrm>
            <a:off x="4652264" y="7694100"/>
            <a:ext cx="3700273" cy="1016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a:lvl1pPr>
          </a:lstStyle>
          <a:p>
            <a:r>
              <a:t>be sincere</a:t>
            </a:r>
          </a:p>
        </p:txBody>
      </p:sp>
      <p:sp>
        <p:nvSpPr>
          <p:cNvPr id="11" name="Shape 422"/>
          <p:cNvSpPr/>
          <p:nvPr/>
        </p:nvSpPr>
        <p:spPr>
          <a:xfrm>
            <a:off x="4082047" y="228600"/>
            <a:ext cx="5187312"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rPr b="1" dirty="0"/>
              <a:t>Bad Warmth</a:t>
            </a:r>
          </a:p>
        </p:txBody>
      </p:sp>
      <p:sp>
        <p:nvSpPr>
          <p:cNvPr id="12" name="Shape 417"/>
          <p:cNvSpPr/>
          <p:nvPr/>
        </p:nvSpPr>
        <p:spPr>
          <a:xfrm>
            <a:off x="515854" y="2590800"/>
            <a:ext cx="11774343" cy="1270000"/>
          </a:xfrm>
          <a:prstGeom prst="leftRightArrow">
            <a:avLst>
              <a:gd name="adj1" fmla="val 21735"/>
              <a:gd name="adj2" fmla="val 39003"/>
            </a:avLst>
          </a:prstGeom>
          <a:blipFill>
            <a:blip r:embed="rId2"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advAuto="0"/>
      <p:bldP spid="155" grpId="0" animBg="1" advAuto="0"/>
      <p:bldP spid="156" grpId="0" animBg="1" advAuto="0"/>
      <p:bldP spid="157" grpId="0"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4516176" y="1397093"/>
            <a:ext cx="3972448" cy="1320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8000" spc="59"/>
            </a:lvl1pPr>
          </a:lstStyle>
          <a:p>
            <a:pPr>
              <a:defRPr spc="0"/>
            </a:pPr>
            <a:r>
              <a:rPr spc="59"/>
              <a:t>WHAT?</a:t>
            </a:r>
          </a:p>
        </p:txBody>
      </p:sp>
      <p:sp>
        <p:nvSpPr>
          <p:cNvPr id="152" name="Shape 152"/>
          <p:cNvSpPr/>
          <p:nvPr/>
        </p:nvSpPr>
        <p:spPr>
          <a:xfrm>
            <a:off x="759150" y="868495"/>
            <a:ext cx="3298851" cy="2032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3200"/>
            </a:pPr>
            <a:r>
              <a:t>over involvement</a:t>
            </a:r>
          </a:p>
          <a:p>
            <a:pPr>
              <a:defRPr sz="3200"/>
            </a:pPr>
            <a:r>
              <a:t>intrusion</a:t>
            </a:r>
          </a:p>
          <a:p>
            <a:pPr>
              <a:defRPr sz="3200"/>
            </a:pPr>
            <a:r>
              <a:t>enmeshment</a:t>
            </a:r>
          </a:p>
          <a:p>
            <a:pPr>
              <a:defRPr sz="3200"/>
            </a:pPr>
            <a:r>
              <a:t>bad praise</a:t>
            </a:r>
          </a:p>
        </p:txBody>
      </p:sp>
      <p:sp>
        <p:nvSpPr>
          <p:cNvPr id="153" name="Shape 153"/>
          <p:cNvSpPr/>
          <p:nvPr/>
        </p:nvSpPr>
        <p:spPr>
          <a:xfrm>
            <a:off x="2159020" y="3494647"/>
            <a:ext cx="8430896" cy="863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000"/>
            </a:lvl1pPr>
          </a:lstStyle>
          <a:p>
            <a:r>
              <a:t>So never praise our children?</a:t>
            </a:r>
          </a:p>
        </p:txBody>
      </p:sp>
      <p:sp>
        <p:nvSpPr>
          <p:cNvPr id="154" name="Shape 154"/>
          <p:cNvSpPr/>
          <p:nvPr/>
        </p:nvSpPr>
        <p:spPr>
          <a:xfrm>
            <a:off x="4222315" y="4624663"/>
            <a:ext cx="4560170" cy="1016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b="1">
                <a:latin typeface="Helvetica"/>
                <a:ea typeface="Helvetica"/>
                <a:cs typeface="Helvetica"/>
                <a:sym typeface="Helvetica"/>
              </a:defRPr>
            </a:lvl1pPr>
          </a:lstStyle>
          <a:p>
            <a:r>
              <a:t>Good praise</a:t>
            </a:r>
          </a:p>
        </p:txBody>
      </p:sp>
      <p:sp>
        <p:nvSpPr>
          <p:cNvPr id="155" name="Shape 155"/>
          <p:cNvSpPr/>
          <p:nvPr/>
        </p:nvSpPr>
        <p:spPr>
          <a:xfrm>
            <a:off x="1597178" y="6159382"/>
            <a:ext cx="4179571" cy="1016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a:lvl1pPr>
          </a:lstStyle>
          <a:p>
            <a:r>
              <a:rPr dirty="0"/>
              <a:t>praise effort</a:t>
            </a:r>
          </a:p>
        </p:txBody>
      </p:sp>
      <p:sp>
        <p:nvSpPr>
          <p:cNvPr id="156" name="Shape 156"/>
          <p:cNvSpPr/>
          <p:nvPr/>
        </p:nvSpPr>
        <p:spPr>
          <a:xfrm>
            <a:off x="7356120" y="6159382"/>
            <a:ext cx="3883153" cy="1016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a:lvl1pPr>
          </a:lstStyle>
          <a:p>
            <a:r>
              <a:t>be specific</a:t>
            </a:r>
          </a:p>
        </p:txBody>
      </p:sp>
      <p:sp>
        <p:nvSpPr>
          <p:cNvPr id="157" name="Shape 157"/>
          <p:cNvSpPr/>
          <p:nvPr/>
        </p:nvSpPr>
        <p:spPr>
          <a:xfrm>
            <a:off x="4652264" y="7694100"/>
            <a:ext cx="3700273" cy="1016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a:lvl1pPr>
          </a:lstStyle>
          <a:p>
            <a:r>
              <a:t>be sincere</a:t>
            </a:r>
          </a:p>
        </p:txBody>
      </p:sp>
      <p:sp>
        <p:nvSpPr>
          <p:cNvPr id="158" name="Shape 158"/>
          <p:cNvSpPr/>
          <p:nvPr/>
        </p:nvSpPr>
        <p:spPr>
          <a:xfrm>
            <a:off x="467495" y="4318179"/>
            <a:ext cx="12130905" cy="4165243"/>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3800">
                <a:solidFill>
                  <a:srgbClr val="FFFFFF"/>
                </a:solidFill>
              </a:defRPr>
            </a:lvl1pPr>
          </a:lstStyle>
          <a:p>
            <a:r>
              <a:rPr sz="4400" dirty="0"/>
              <a:t>"Emphasizing effort gives a child a variable that they can control," she explains. "They come to see themselves as in control of their success. Emphasizing natural intelligence takes it out of the child's control, and it provides no good recipe for responding to a failure." </a:t>
            </a:r>
            <a:endParaRPr sz="1600" dirty="0">
              <a:latin typeface="Times"/>
              <a:ea typeface="Times"/>
              <a:cs typeface="Times"/>
              <a:sym typeface="Times"/>
            </a:endParaRPr>
          </a:p>
        </p:txBody>
      </p:sp>
      <p:sp>
        <p:nvSpPr>
          <p:cNvPr id="12" name="Shape 422"/>
          <p:cNvSpPr/>
          <p:nvPr/>
        </p:nvSpPr>
        <p:spPr>
          <a:xfrm>
            <a:off x="4082047" y="228600"/>
            <a:ext cx="5187312" cy="1025916"/>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6000"/>
            </a:lvl1pPr>
          </a:lstStyle>
          <a:p>
            <a:r>
              <a:rPr b="1" dirty="0"/>
              <a:t>Bad Warmth</a:t>
            </a:r>
          </a:p>
        </p:txBody>
      </p:sp>
      <p:sp>
        <p:nvSpPr>
          <p:cNvPr id="13" name="Shape 417"/>
          <p:cNvSpPr/>
          <p:nvPr/>
        </p:nvSpPr>
        <p:spPr>
          <a:xfrm>
            <a:off x="515854" y="2590800"/>
            <a:ext cx="11774343" cy="1270000"/>
          </a:xfrm>
          <a:prstGeom prst="leftRightArrow">
            <a:avLst>
              <a:gd name="adj1" fmla="val 21735"/>
              <a:gd name="adj2" fmla="val 39003"/>
            </a:avLst>
          </a:prstGeom>
          <a:blipFill>
            <a:blip r:embed="rId2" cstate="print"/>
          </a:blipFill>
          <a:ln w="12700">
            <a:miter lim="400000"/>
          </a:ln>
          <a:effectLst>
            <a:outerShdw blurRad="38100" dist="25400" dir="5400000" rotWithShape="0">
              <a:srgbClr val="000000">
                <a:alpha val="50000"/>
              </a:srgbClr>
            </a:outerShdw>
          </a:effectLst>
        </p:spPr>
        <p:txBody>
          <a:bodyPr lIns="50797" tIns="50797" rIns="50797" bIns="50797" anchor="ctr"/>
          <a:lstStyle/>
          <a:p>
            <a:pPr algn="l">
              <a:defRPr sz="3800">
                <a:solidFill>
                  <a:srgbClr val="FFFFFF"/>
                </a:solidFill>
              </a:defRPr>
            </a:pPr>
            <a:endParaRPr/>
          </a:p>
        </p:txBody>
      </p:sp>
    </p:spTree>
  </p:cSld>
  <p:clrMapOvr>
    <a:masterClrMapping/>
  </p:clrMapOvr>
  <p:transition/>
  <p:timing>
    <p:tnLst>
      <p:par>
        <p:cTn id="1" dur="indefinite" restart="never" fill="hold"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15" name="Oval 14"/>
          <p:cNvSpPr/>
          <p:nvPr/>
        </p:nvSpPr>
        <p:spPr>
          <a:xfrm rot="5400000">
            <a:off x="4559300" y="-1892300"/>
            <a:ext cx="3886200" cy="13004800"/>
          </a:xfrm>
          <a:prstGeom prst="ellipse">
            <a:avLst/>
          </a:prstGeom>
          <a:noFill/>
          <a:ln w="762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fill="hold"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a:off x="433493" y="1083735"/>
            <a:ext cx="0" cy="7911253"/>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20483" name="Line 3"/>
          <p:cNvSpPr>
            <a:spLocks noChangeShapeType="1"/>
          </p:cNvSpPr>
          <p:nvPr/>
        </p:nvSpPr>
        <p:spPr bwMode="auto">
          <a:xfrm>
            <a:off x="12246187" y="1192107"/>
            <a:ext cx="0" cy="7802880"/>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20484" name="Line 4"/>
          <p:cNvSpPr>
            <a:spLocks noChangeShapeType="1"/>
          </p:cNvSpPr>
          <p:nvPr/>
        </p:nvSpPr>
        <p:spPr bwMode="auto">
          <a:xfrm>
            <a:off x="325120" y="8994987"/>
            <a:ext cx="11921067" cy="0"/>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5" name="Text Box 7"/>
          <p:cNvSpPr txBox="1">
            <a:spLocks noChangeArrowheads="1"/>
          </p:cNvSpPr>
          <p:nvPr/>
        </p:nvSpPr>
        <p:spPr bwMode="auto">
          <a:xfrm>
            <a:off x="2013939"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5</a:t>
            </a:r>
          </a:p>
        </p:txBody>
      </p:sp>
      <p:sp>
        <p:nvSpPr>
          <p:cNvPr id="6" name="Text Box 8"/>
          <p:cNvSpPr txBox="1">
            <a:spLocks noChangeArrowheads="1"/>
          </p:cNvSpPr>
          <p:nvPr/>
        </p:nvSpPr>
        <p:spPr bwMode="auto">
          <a:xfrm>
            <a:off x="260096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6</a:t>
            </a:r>
          </a:p>
        </p:txBody>
      </p:sp>
      <p:sp>
        <p:nvSpPr>
          <p:cNvPr id="7" name="Text Box 9"/>
          <p:cNvSpPr txBox="1">
            <a:spLocks noChangeArrowheads="1"/>
          </p:cNvSpPr>
          <p:nvPr/>
        </p:nvSpPr>
        <p:spPr bwMode="auto">
          <a:xfrm>
            <a:off x="3206044"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7</a:t>
            </a:r>
          </a:p>
        </p:txBody>
      </p:sp>
      <p:sp>
        <p:nvSpPr>
          <p:cNvPr id="8" name="Text Box 10"/>
          <p:cNvSpPr txBox="1">
            <a:spLocks noChangeArrowheads="1"/>
          </p:cNvSpPr>
          <p:nvPr/>
        </p:nvSpPr>
        <p:spPr bwMode="auto">
          <a:xfrm>
            <a:off x="390144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8</a:t>
            </a:r>
          </a:p>
        </p:txBody>
      </p:sp>
      <p:sp>
        <p:nvSpPr>
          <p:cNvPr id="9" name="Text Box 11"/>
          <p:cNvSpPr txBox="1">
            <a:spLocks noChangeArrowheads="1"/>
          </p:cNvSpPr>
          <p:nvPr/>
        </p:nvSpPr>
        <p:spPr bwMode="auto">
          <a:xfrm>
            <a:off x="455168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9</a:t>
            </a:r>
          </a:p>
        </p:txBody>
      </p:sp>
      <p:sp>
        <p:nvSpPr>
          <p:cNvPr id="10" name="Text Box 12"/>
          <p:cNvSpPr txBox="1">
            <a:spLocks noChangeArrowheads="1"/>
          </p:cNvSpPr>
          <p:nvPr/>
        </p:nvSpPr>
        <p:spPr bwMode="auto">
          <a:xfrm>
            <a:off x="504839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10</a:t>
            </a:r>
          </a:p>
        </p:txBody>
      </p:sp>
      <p:sp>
        <p:nvSpPr>
          <p:cNvPr id="11" name="Text Box 13"/>
          <p:cNvSpPr txBox="1">
            <a:spLocks noChangeArrowheads="1"/>
          </p:cNvSpPr>
          <p:nvPr/>
        </p:nvSpPr>
        <p:spPr bwMode="auto">
          <a:xfrm>
            <a:off x="580700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11</a:t>
            </a:r>
          </a:p>
        </p:txBody>
      </p:sp>
      <p:sp>
        <p:nvSpPr>
          <p:cNvPr id="12" name="Text Box 14"/>
          <p:cNvSpPr txBox="1">
            <a:spLocks noChangeArrowheads="1"/>
          </p:cNvSpPr>
          <p:nvPr/>
        </p:nvSpPr>
        <p:spPr bwMode="auto">
          <a:xfrm>
            <a:off x="6565618"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12</a:t>
            </a:r>
          </a:p>
        </p:txBody>
      </p:sp>
      <p:sp>
        <p:nvSpPr>
          <p:cNvPr id="13" name="Text Box 15"/>
          <p:cNvSpPr txBox="1">
            <a:spLocks noChangeArrowheads="1"/>
          </p:cNvSpPr>
          <p:nvPr/>
        </p:nvSpPr>
        <p:spPr bwMode="auto">
          <a:xfrm>
            <a:off x="73242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13</a:t>
            </a:r>
          </a:p>
        </p:txBody>
      </p:sp>
      <p:sp>
        <p:nvSpPr>
          <p:cNvPr id="14" name="Text Box 16"/>
          <p:cNvSpPr txBox="1">
            <a:spLocks noChangeArrowheads="1"/>
          </p:cNvSpPr>
          <p:nvPr/>
        </p:nvSpPr>
        <p:spPr bwMode="auto">
          <a:xfrm>
            <a:off x="808284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14</a:t>
            </a:r>
          </a:p>
        </p:txBody>
      </p:sp>
      <p:sp>
        <p:nvSpPr>
          <p:cNvPr id="15" name="Text Box 17"/>
          <p:cNvSpPr txBox="1">
            <a:spLocks noChangeArrowheads="1"/>
          </p:cNvSpPr>
          <p:nvPr/>
        </p:nvSpPr>
        <p:spPr bwMode="auto">
          <a:xfrm>
            <a:off x="89498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15</a:t>
            </a:r>
          </a:p>
        </p:txBody>
      </p:sp>
      <p:sp>
        <p:nvSpPr>
          <p:cNvPr id="16" name="Text Box 18"/>
          <p:cNvSpPr txBox="1">
            <a:spLocks noChangeArrowheads="1"/>
          </p:cNvSpPr>
          <p:nvPr/>
        </p:nvSpPr>
        <p:spPr bwMode="auto">
          <a:xfrm>
            <a:off x="9816818"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16</a:t>
            </a:r>
          </a:p>
        </p:txBody>
      </p:sp>
      <p:sp>
        <p:nvSpPr>
          <p:cNvPr id="17" name="Text Box 19"/>
          <p:cNvSpPr txBox="1">
            <a:spLocks noChangeArrowheads="1"/>
          </p:cNvSpPr>
          <p:nvPr/>
        </p:nvSpPr>
        <p:spPr bwMode="auto">
          <a:xfrm>
            <a:off x="105754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17</a:t>
            </a:r>
          </a:p>
        </p:txBody>
      </p:sp>
      <p:sp>
        <p:nvSpPr>
          <p:cNvPr id="18" name="Text Box 20"/>
          <p:cNvSpPr txBox="1">
            <a:spLocks noChangeArrowheads="1"/>
          </p:cNvSpPr>
          <p:nvPr/>
        </p:nvSpPr>
        <p:spPr bwMode="auto">
          <a:xfrm>
            <a:off x="1133404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18</a:t>
            </a:r>
          </a:p>
        </p:txBody>
      </p:sp>
      <p:sp>
        <p:nvSpPr>
          <p:cNvPr id="19" name="Text Box 22"/>
          <p:cNvSpPr txBox="1">
            <a:spLocks noChangeArrowheads="1"/>
          </p:cNvSpPr>
          <p:nvPr/>
        </p:nvSpPr>
        <p:spPr bwMode="auto">
          <a:xfrm>
            <a:off x="1363699"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4</a:t>
            </a:r>
          </a:p>
        </p:txBody>
      </p:sp>
      <p:sp>
        <p:nvSpPr>
          <p:cNvPr id="20" name="Text Box 22"/>
          <p:cNvSpPr txBox="1">
            <a:spLocks noChangeArrowheads="1"/>
          </p:cNvSpPr>
          <p:nvPr/>
        </p:nvSpPr>
        <p:spPr bwMode="auto">
          <a:xfrm>
            <a:off x="821831"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3</a:t>
            </a:r>
          </a:p>
        </p:txBody>
      </p:sp>
      <p:sp>
        <p:nvSpPr>
          <p:cNvPr id="21" name="Text Box 22"/>
          <p:cNvSpPr txBox="1">
            <a:spLocks noChangeArrowheads="1"/>
          </p:cNvSpPr>
          <p:nvPr/>
        </p:nvSpPr>
        <p:spPr bwMode="auto">
          <a:xfrm>
            <a:off x="216748"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2</a:t>
            </a:r>
          </a:p>
        </p:txBody>
      </p:sp>
      <p:sp>
        <p:nvSpPr>
          <p:cNvPr id="39959" name="TextBox 26"/>
          <p:cNvSpPr txBox="1">
            <a:spLocks noChangeArrowheads="1"/>
          </p:cNvSpPr>
          <p:nvPr/>
        </p:nvSpPr>
        <p:spPr bwMode="auto">
          <a:xfrm>
            <a:off x="1778001" y="6719146"/>
            <a:ext cx="6068907" cy="1977969"/>
          </a:xfrm>
          <a:prstGeom prst="rect">
            <a:avLst/>
          </a:prstGeom>
          <a:noFill/>
          <a:ln w="12700">
            <a:noFill/>
            <a:miter lim="800000"/>
            <a:headEnd/>
            <a:tailEnd/>
          </a:ln>
        </p:spPr>
        <p:txBody>
          <a:bodyPr lIns="130039" tIns="65020" rIns="130039" bIns="65020">
            <a:spAutoFit/>
          </a:bodyPr>
          <a:lstStyle/>
          <a:p>
            <a:r>
              <a:rPr lang="en-US" sz="4000" dirty="0">
                <a:solidFill>
                  <a:srgbClr val="003366"/>
                </a:solidFill>
                <a:latin typeface="Arial Rounded MT Bold" pitchFamily="34" charset="0"/>
              </a:rPr>
              <a:t>Low freedom</a:t>
            </a:r>
          </a:p>
          <a:p>
            <a:r>
              <a:rPr lang="en-US" sz="4000" dirty="0">
                <a:solidFill>
                  <a:srgbClr val="003366"/>
                </a:solidFill>
                <a:latin typeface="Arial Rounded MT Bold" pitchFamily="34" charset="0"/>
              </a:rPr>
              <a:t>Low independence</a:t>
            </a:r>
          </a:p>
          <a:p>
            <a:r>
              <a:rPr lang="en-US" sz="4000" dirty="0">
                <a:solidFill>
                  <a:srgbClr val="003366"/>
                </a:solidFill>
                <a:latin typeface="Arial Rounded MT Bold" pitchFamily="34" charset="0"/>
              </a:rPr>
              <a:t>High external control</a:t>
            </a:r>
          </a:p>
        </p:txBody>
      </p:sp>
      <p:sp>
        <p:nvSpPr>
          <p:cNvPr id="30" name="Multiply 29"/>
          <p:cNvSpPr/>
          <p:nvPr/>
        </p:nvSpPr>
        <p:spPr bwMode="auto">
          <a:xfrm>
            <a:off x="10945708" y="1408853"/>
            <a:ext cx="866987" cy="16256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lIns="130039" tIns="65020" rIns="130039" bIns="65020"/>
          <a:lstStyle/>
          <a:p>
            <a:pPr>
              <a:defRPr/>
            </a:pPr>
            <a:endParaRPr lang="en-US"/>
          </a:p>
        </p:txBody>
      </p:sp>
      <p:cxnSp>
        <p:nvCxnSpPr>
          <p:cNvPr id="27" name="Straight Arrow Connector 26"/>
          <p:cNvCxnSpPr/>
          <p:nvPr/>
        </p:nvCxnSpPr>
        <p:spPr bwMode="auto">
          <a:xfrm flipV="1">
            <a:off x="1625600" y="2275840"/>
            <a:ext cx="9211733" cy="5418667"/>
          </a:xfrm>
          <a:prstGeom prst="straightConnector1">
            <a:avLst/>
          </a:prstGeom>
          <a:ln w="76200" cmpd="sng">
            <a:solidFill>
              <a:srgbClr val="003366"/>
            </a:solidFill>
            <a:headEnd type="none" w="med" len="med"/>
            <a:tailEnd type="arrow"/>
          </a:ln>
          <a:effectLst>
            <a:innerShdw blurRad="63500" dist="50800" dir="13500000">
              <a:prstClr val="black">
                <a:alpha val="50000"/>
              </a:prstClr>
            </a:innerShdw>
          </a:effectLst>
        </p:spPr>
        <p:style>
          <a:lnRef idx="3">
            <a:schemeClr val="accent6"/>
          </a:lnRef>
          <a:fillRef idx="0">
            <a:schemeClr val="accent6"/>
          </a:fillRef>
          <a:effectRef idx="2">
            <a:schemeClr val="accent6"/>
          </a:effectRef>
          <a:fontRef idx="minor">
            <a:schemeClr val="tx1"/>
          </a:fontRef>
        </p:style>
      </p:cxnSp>
      <p:sp>
        <p:nvSpPr>
          <p:cNvPr id="31" name="Multiply 30"/>
          <p:cNvSpPr/>
          <p:nvPr/>
        </p:nvSpPr>
        <p:spPr bwMode="auto">
          <a:xfrm>
            <a:off x="541867" y="7477760"/>
            <a:ext cx="1083733" cy="1625600"/>
          </a:xfrm>
          <a:prstGeom prst="mathMultiply">
            <a:avLst/>
          </a:prstGeom>
          <a:solidFill>
            <a:schemeClr val="tx1"/>
          </a:solidFill>
          <a:ln w="9525" cap="flat" cmpd="sng" algn="ctr">
            <a:solidFill>
              <a:schemeClr val="bg1"/>
            </a:solidFill>
            <a:prstDash val="solid"/>
            <a:round/>
            <a:headEnd type="none" w="med" len="med"/>
            <a:tailEnd type="none" w="med" len="med"/>
          </a:ln>
          <a:effectLst/>
        </p:spPr>
        <p:txBody>
          <a:bodyPr lIns="130039" tIns="65020" rIns="130039" bIns="65020"/>
          <a:lstStyle/>
          <a:p>
            <a:pPr>
              <a:defRPr/>
            </a:pPr>
            <a:r>
              <a:rPr lang="en-US" dirty="0"/>
              <a:t>k</a:t>
            </a:r>
          </a:p>
        </p:txBody>
      </p:sp>
      <p:sp>
        <p:nvSpPr>
          <p:cNvPr id="18458" name="TextBox 24"/>
          <p:cNvSpPr txBox="1">
            <a:spLocks noChangeArrowheads="1"/>
          </p:cNvSpPr>
          <p:nvPr/>
        </p:nvSpPr>
        <p:spPr bwMode="auto">
          <a:xfrm>
            <a:off x="5743787" y="216746"/>
            <a:ext cx="6610773" cy="1977969"/>
          </a:xfrm>
          <a:prstGeom prst="rect">
            <a:avLst/>
          </a:prstGeom>
          <a:noFill/>
          <a:ln w="12700">
            <a:noFill/>
            <a:miter lim="800000"/>
            <a:headEnd/>
            <a:tailEnd/>
          </a:ln>
        </p:spPr>
        <p:txBody>
          <a:bodyPr lIns="130039" tIns="65020" rIns="130039" bIns="65020">
            <a:spAutoFit/>
          </a:bodyPr>
          <a:lstStyle/>
          <a:p>
            <a:r>
              <a:rPr lang="en-US" sz="4000" dirty="0">
                <a:solidFill>
                  <a:srgbClr val="003366"/>
                </a:solidFill>
                <a:latin typeface="Arial Rounded MT Bold" pitchFamily="34" charset="0"/>
              </a:rPr>
              <a:t>High freedom</a:t>
            </a:r>
          </a:p>
          <a:p>
            <a:r>
              <a:rPr lang="en-US" sz="4000" dirty="0">
                <a:solidFill>
                  <a:srgbClr val="003366"/>
                </a:solidFill>
                <a:latin typeface="Arial Rounded MT Bold" pitchFamily="34" charset="0"/>
              </a:rPr>
              <a:t>High independence</a:t>
            </a:r>
          </a:p>
          <a:p>
            <a:r>
              <a:rPr lang="en-US" sz="4000" dirty="0">
                <a:solidFill>
                  <a:srgbClr val="003366"/>
                </a:solidFill>
                <a:latin typeface="Arial Rounded MT Bold" pitchFamily="34" charset="0"/>
              </a:rPr>
              <a:t>Low external control</a:t>
            </a:r>
          </a:p>
        </p:txBody>
      </p:sp>
      <p:sp>
        <p:nvSpPr>
          <p:cNvPr id="28" name="TextBox 27"/>
          <p:cNvSpPr txBox="1"/>
          <p:nvPr/>
        </p:nvSpPr>
        <p:spPr>
          <a:xfrm>
            <a:off x="12354560" y="2384215"/>
            <a:ext cx="541867" cy="442103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t="100000"/>
            </a:path>
            <a:tileRect r="-100000" b="-100000"/>
          </a:gradFill>
        </p:spPr>
        <p:txBody>
          <a:bodyPr lIns="130039" tIns="65020" rIns="130039" bIns="65020">
            <a:spAutoFit/>
          </a:bodyPr>
          <a:lstStyle/>
          <a:p>
            <a:pPr algn="ctr">
              <a:defRPr/>
            </a:pPr>
            <a:r>
              <a:rPr lang="en-US" sz="4000" b="1" dirty="0"/>
              <a:t>Freedom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58"/>
                                        </p:tgtEl>
                                        <p:attrNameLst>
                                          <p:attrName>style.visibility</p:attrName>
                                        </p:attrNameLst>
                                      </p:cBhvr>
                                      <p:to>
                                        <p:strVal val="visible"/>
                                      </p:to>
                                    </p:set>
                                    <p:animEffect transition="in" filter="dissolve">
                                      <p:cBhvr>
                                        <p:cTn id="7" dur="500"/>
                                        <p:tgtEl>
                                          <p:spTgt spid="184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59"/>
                                        </p:tgtEl>
                                        <p:attrNameLst>
                                          <p:attrName>style.visibility</p:attrName>
                                        </p:attrNameLst>
                                      </p:cBhvr>
                                      <p:to>
                                        <p:strVal val="visible"/>
                                      </p:to>
                                    </p:set>
                                    <p:animEffect transition="in" filter="dissolve">
                                      <p:cBhvr>
                                        <p:cTn id="17" dur="500"/>
                                        <p:tgtEl>
                                          <p:spTgt spid="3995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9" grpId="0"/>
      <p:bldP spid="31" grpId="0" animBg="1"/>
      <p:bldP spid="1845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433493" y="1083735"/>
            <a:ext cx="0" cy="7911253"/>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21507" name="Line 3"/>
          <p:cNvSpPr>
            <a:spLocks noChangeShapeType="1"/>
          </p:cNvSpPr>
          <p:nvPr/>
        </p:nvSpPr>
        <p:spPr bwMode="auto">
          <a:xfrm>
            <a:off x="12246187" y="1192107"/>
            <a:ext cx="0" cy="7802880"/>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21508" name="Line 4"/>
          <p:cNvSpPr>
            <a:spLocks noChangeShapeType="1"/>
          </p:cNvSpPr>
          <p:nvPr/>
        </p:nvSpPr>
        <p:spPr bwMode="auto">
          <a:xfrm>
            <a:off x="325120" y="8994987"/>
            <a:ext cx="11921067" cy="0"/>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5" name="Text Box 7"/>
          <p:cNvSpPr txBox="1">
            <a:spLocks noChangeArrowheads="1"/>
          </p:cNvSpPr>
          <p:nvPr/>
        </p:nvSpPr>
        <p:spPr bwMode="auto">
          <a:xfrm>
            <a:off x="2013939"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5</a:t>
            </a:r>
          </a:p>
        </p:txBody>
      </p:sp>
      <p:sp>
        <p:nvSpPr>
          <p:cNvPr id="6" name="Text Box 8"/>
          <p:cNvSpPr txBox="1">
            <a:spLocks noChangeArrowheads="1"/>
          </p:cNvSpPr>
          <p:nvPr/>
        </p:nvSpPr>
        <p:spPr bwMode="auto">
          <a:xfrm>
            <a:off x="260096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6</a:t>
            </a:r>
          </a:p>
        </p:txBody>
      </p:sp>
      <p:sp>
        <p:nvSpPr>
          <p:cNvPr id="7" name="Text Box 9"/>
          <p:cNvSpPr txBox="1">
            <a:spLocks noChangeArrowheads="1"/>
          </p:cNvSpPr>
          <p:nvPr/>
        </p:nvSpPr>
        <p:spPr bwMode="auto">
          <a:xfrm>
            <a:off x="3206044"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7</a:t>
            </a:r>
          </a:p>
        </p:txBody>
      </p:sp>
      <p:sp>
        <p:nvSpPr>
          <p:cNvPr id="8" name="Text Box 10"/>
          <p:cNvSpPr txBox="1">
            <a:spLocks noChangeArrowheads="1"/>
          </p:cNvSpPr>
          <p:nvPr/>
        </p:nvSpPr>
        <p:spPr bwMode="auto">
          <a:xfrm>
            <a:off x="390144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8</a:t>
            </a:r>
          </a:p>
        </p:txBody>
      </p:sp>
      <p:sp>
        <p:nvSpPr>
          <p:cNvPr id="9" name="Text Box 11"/>
          <p:cNvSpPr txBox="1">
            <a:spLocks noChangeArrowheads="1"/>
          </p:cNvSpPr>
          <p:nvPr/>
        </p:nvSpPr>
        <p:spPr bwMode="auto">
          <a:xfrm>
            <a:off x="455168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9</a:t>
            </a:r>
          </a:p>
        </p:txBody>
      </p:sp>
      <p:sp>
        <p:nvSpPr>
          <p:cNvPr id="10" name="Text Box 12"/>
          <p:cNvSpPr txBox="1">
            <a:spLocks noChangeArrowheads="1"/>
          </p:cNvSpPr>
          <p:nvPr/>
        </p:nvSpPr>
        <p:spPr bwMode="auto">
          <a:xfrm>
            <a:off x="504839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10</a:t>
            </a:r>
          </a:p>
        </p:txBody>
      </p:sp>
      <p:sp>
        <p:nvSpPr>
          <p:cNvPr id="11" name="Text Box 13"/>
          <p:cNvSpPr txBox="1">
            <a:spLocks noChangeArrowheads="1"/>
          </p:cNvSpPr>
          <p:nvPr/>
        </p:nvSpPr>
        <p:spPr bwMode="auto">
          <a:xfrm>
            <a:off x="580700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11</a:t>
            </a:r>
          </a:p>
        </p:txBody>
      </p:sp>
      <p:sp>
        <p:nvSpPr>
          <p:cNvPr id="12" name="Text Box 14"/>
          <p:cNvSpPr txBox="1">
            <a:spLocks noChangeArrowheads="1"/>
          </p:cNvSpPr>
          <p:nvPr/>
        </p:nvSpPr>
        <p:spPr bwMode="auto">
          <a:xfrm>
            <a:off x="6565618"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12</a:t>
            </a:r>
          </a:p>
        </p:txBody>
      </p:sp>
      <p:sp>
        <p:nvSpPr>
          <p:cNvPr id="13" name="Text Box 15"/>
          <p:cNvSpPr txBox="1">
            <a:spLocks noChangeArrowheads="1"/>
          </p:cNvSpPr>
          <p:nvPr/>
        </p:nvSpPr>
        <p:spPr bwMode="auto">
          <a:xfrm>
            <a:off x="73242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13</a:t>
            </a:r>
          </a:p>
        </p:txBody>
      </p:sp>
      <p:sp>
        <p:nvSpPr>
          <p:cNvPr id="14" name="Text Box 16"/>
          <p:cNvSpPr txBox="1">
            <a:spLocks noChangeArrowheads="1"/>
          </p:cNvSpPr>
          <p:nvPr/>
        </p:nvSpPr>
        <p:spPr bwMode="auto">
          <a:xfrm>
            <a:off x="808284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14</a:t>
            </a:r>
          </a:p>
        </p:txBody>
      </p:sp>
      <p:sp>
        <p:nvSpPr>
          <p:cNvPr id="15" name="Text Box 17"/>
          <p:cNvSpPr txBox="1">
            <a:spLocks noChangeArrowheads="1"/>
          </p:cNvSpPr>
          <p:nvPr/>
        </p:nvSpPr>
        <p:spPr bwMode="auto">
          <a:xfrm>
            <a:off x="89498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15</a:t>
            </a:r>
          </a:p>
        </p:txBody>
      </p:sp>
      <p:sp>
        <p:nvSpPr>
          <p:cNvPr id="16" name="Text Box 18"/>
          <p:cNvSpPr txBox="1">
            <a:spLocks noChangeArrowheads="1"/>
          </p:cNvSpPr>
          <p:nvPr/>
        </p:nvSpPr>
        <p:spPr bwMode="auto">
          <a:xfrm>
            <a:off x="9816818"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16</a:t>
            </a:r>
          </a:p>
        </p:txBody>
      </p:sp>
      <p:sp>
        <p:nvSpPr>
          <p:cNvPr id="17" name="Text Box 19"/>
          <p:cNvSpPr txBox="1">
            <a:spLocks noChangeArrowheads="1"/>
          </p:cNvSpPr>
          <p:nvPr/>
        </p:nvSpPr>
        <p:spPr bwMode="auto">
          <a:xfrm>
            <a:off x="105754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17</a:t>
            </a:r>
          </a:p>
        </p:txBody>
      </p:sp>
      <p:sp>
        <p:nvSpPr>
          <p:cNvPr id="18" name="Text Box 20"/>
          <p:cNvSpPr txBox="1">
            <a:spLocks noChangeArrowheads="1"/>
          </p:cNvSpPr>
          <p:nvPr/>
        </p:nvSpPr>
        <p:spPr bwMode="auto">
          <a:xfrm>
            <a:off x="1133404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18</a:t>
            </a:r>
          </a:p>
        </p:txBody>
      </p:sp>
      <p:sp>
        <p:nvSpPr>
          <p:cNvPr id="19" name="Text Box 22"/>
          <p:cNvSpPr txBox="1">
            <a:spLocks noChangeArrowheads="1"/>
          </p:cNvSpPr>
          <p:nvPr/>
        </p:nvSpPr>
        <p:spPr bwMode="auto">
          <a:xfrm>
            <a:off x="1363699"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4</a:t>
            </a:r>
          </a:p>
        </p:txBody>
      </p:sp>
      <p:sp>
        <p:nvSpPr>
          <p:cNvPr id="20" name="Text Box 22"/>
          <p:cNvSpPr txBox="1">
            <a:spLocks noChangeArrowheads="1"/>
          </p:cNvSpPr>
          <p:nvPr/>
        </p:nvSpPr>
        <p:spPr bwMode="auto">
          <a:xfrm>
            <a:off x="821831"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3</a:t>
            </a:r>
          </a:p>
        </p:txBody>
      </p:sp>
      <p:sp>
        <p:nvSpPr>
          <p:cNvPr id="21" name="Text Box 22"/>
          <p:cNvSpPr txBox="1">
            <a:spLocks noChangeArrowheads="1"/>
          </p:cNvSpPr>
          <p:nvPr/>
        </p:nvSpPr>
        <p:spPr bwMode="auto">
          <a:xfrm>
            <a:off x="216748"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2</a:t>
            </a:r>
          </a:p>
        </p:txBody>
      </p:sp>
      <p:cxnSp>
        <p:nvCxnSpPr>
          <p:cNvPr id="27" name="Straight Arrow Connector 26"/>
          <p:cNvCxnSpPr/>
          <p:nvPr/>
        </p:nvCxnSpPr>
        <p:spPr bwMode="auto">
          <a:xfrm>
            <a:off x="1950720" y="2273582"/>
            <a:ext cx="8778240" cy="2258"/>
          </a:xfrm>
          <a:prstGeom prst="straightConnector1">
            <a:avLst/>
          </a:prstGeom>
          <a:ln w="76200" cmpd="sng">
            <a:solidFill>
              <a:srgbClr val="003366"/>
            </a:solidFill>
            <a:prstDash val="dash"/>
            <a:headEnd type="none" w="med" len="med"/>
            <a:tailEnd type="arrow"/>
          </a:ln>
          <a:effectLst>
            <a:innerShdw blurRad="63500" dist="50800" dir="13500000">
              <a:prstClr val="black">
                <a:alpha val="50000"/>
              </a:prstClr>
            </a:innerShdw>
          </a:effectLst>
        </p:spPr>
        <p:style>
          <a:lnRef idx="3">
            <a:schemeClr val="accent6"/>
          </a:lnRef>
          <a:fillRef idx="0">
            <a:schemeClr val="accent6"/>
          </a:fillRef>
          <a:effectRef idx="2">
            <a:schemeClr val="accent6"/>
          </a:effectRef>
          <a:fontRef idx="minor">
            <a:schemeClr val="tx1"/>
          </a:fontRef>
        </p:style>
      </p:cxnSp>
      <p:sp>
        <p:nvSpPr>
          <p:cNvPr id="31" name="Multiply 30"/>
          <p:cNvSpPr/>
          <p:nvPr/>
        </p:nvSpPr>
        <p:spPr bwMode="auto">
          <a:xfrm>
            <a:off x="541867" y="1300480"/>
            <a:ext cx="1083733" cy="16256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lIns="130039" tIns="65020" rIns="130039" bIns="65020"/>
          <a:lstStyle/>
          <a:p>
            <a:pPr>
              <a:defRPr/>
            </a:pPr>
            <a:r>
              <a:rPr lang="en-US" dirty="0"/>
              <a:t>k</a:t>
            </a:r>
          </a:p>
        </p:txBody>
      </p:sp>
      <p:sp>
        <p:nvSpPr>
          <p:cNvPr id="37" name="TextBox 24"/>
          <p:cNvSpPr txBox="1">
            <a:spLocks noChangeArrowheads="1"/>
          </p:cNvSpPr>
          <p:nvPr/>
        </p:nvSpPr>
        <p:spPr bwMode="auto">
          <a:xfrm>
            <a:off x="1300480" y="216747"/>
            <a:ext cx="4768427" cy="1700970"/>
          </a:xfrm>
          <a:prstGeom prst="rect">
            <a:avLst/>
          </a:prstGeom>
          <a:noFill/>
          <a:ln w="12700">
            <a:noFill/>
            <a:miter lim="800000"/>
            <a:headEnd/>
            <a:tailEnd/>
          </a:ln>
        </p:spPr>
        <p:txBody>
          <a:bodyPr lIns="130039" tIns="65020" rIns="130039" bIns="65020">
            <a:spAutoFit/>
          </a:bodyPr>
          <a:lstStyle/>
          <a:p>
            <a:r>
              <a:rPr lang="en-US" sz="3400" dirty="0">
                <a:solidFill>
                  <a:srgbClr val="003366"/>
                </a:solidFill>
                <a:latin typeface="Arial Rounded MT Bold" pitchFamily="34" charset="0"/>
              </a:rPr>
              <a:t>High freedom</a:t>
            </a:r>
          </a:p>
          <a:p>
            <a:r>
              <a:rPr lang="en-US" sz="3400" dirty="0">
                <a:solidFill>
                  <a:srgbClr val="003366"/>
                </a:solidFill>
                <a:latin typeface="Arial Rounded MT Bold" pitchFamily="34" charset="0"/>
              </a:rPr>
              <a:t>High independence</a:t>
            </a:r>
          </a:p>
          <a:p>
            <a:r>
              <a:rPr lang="en-US" sz="3400" dirty="0">
                <a:solidFill>
                  <a:srgbClr val="003366"/>
                </a:solidFill>
                <a:latin typeface="Arial Rounded MT Bold" pitchFamily="34" charset="0"/>
              </a:rPr>
              <a:t>Low external control</a:t>
            </a:r>
          </a:p>
        </p:txBody>
      </p:sp>
      <p:sp>
        <p:nvSpPr>
          <p:cNvPr id="28" name="Multiply 27"/>
          <p:cNvSpPr/>
          <p:nvPr/>
        </p:nvSpPr>
        <p:spPr bwMode="auto">
          <a:xfrm>
            <a:off x="10945708" y="1408853"/>
            <a:ext cx="866987" cy="16256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lIns="130039" tIns="65020" rIns="130039" bIns="65020"/>
          <a:lstStyle/>
          <a:p>
            <a:pPr>
              <a:defRPr/>
            </a:pPr>
            <a:endParaRPr lang="en-US"/>
          </a:p>
        </p:txBody>
      </p:sp>
      <p:sp>
        <p:nvSpPr>
          <p:cNvPr id="29" name="TextBox 28"/>
          <p:cNvSpPr txBox="1"/>
          <p:nvPr/>
        </p:nvSpPr>
        <p:spPr>
          <a:xfrm>
            <a:off x="12354560" y="2384215"/>
            <a:ext cx="541867" cy="442103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t="100000"/>
            </a:path>
            <a:tileRect r="-100000" b="-100000"/>
          </a:gradFill>
        </p:spPr>
        <p:txBody>
          <a:bodyPr lIns="130039" tIns="65020" rIns="130039" bIns="65020">
            <a:spAutoFit/>
          </a:bodyPr>
          <a:lstStyle/>
          <a:p>
            <a:pPr algn="ctr">
              <a:defRPr/>
            </a:pPr>
            <a:r>
              <a:rPr lang="en-US" sz="4000" b="1" dirty="0"/>
              <a:t>Freedom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par>
                                <p:cTn id="13" presetID="9"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bwMode="auto">
          <a:xfrm>
            <a:off x="1625600" y="2275840"/>
            <a:ext cx="9428480" cy="5743787"/>
          </a:xfrm>
          <a:prstGeom prst="straightConnector1">
            <a:avLst/>
          </a:prstGeom>
          <a:ln w="76200" cmpd="sng">
            <a:solidFill>
              <a:srgbClr val="003366"/>
            </a:solidFill>
            <a:headEnd type="none" w="med" len="med"/>
            <a:tailEnd type="arrow"/>
          </a:ln>
          <a:effectLst>
            <a:innerShdw blurRad="63500" dist="50800" dir="13500000">
              <a:prstClr val="black">
                <a:alpha val="50000"/>
              </a:prstClr>
            </a:innerShdw>
          </a:effectLst>
        </p:spPr>
        <p:style>
          <a:lnRef idx="3">
            <a:schemeClr val="accent6"/>
          </a:lnRef>
          <a:fillRef idx="0">
            <a:schemeClr val="accent6"/>
          </a:fillRef>
          <a:effectRef idx="2">
            <a:schemeClr val="accent6"/>
          </a:effectRef>
          <a:fontRef idx="minor">
            <a:schemeClr val="tx1"/>
          </a:fontRef>
        </p:style>
      </p:cxnSp>
      <p:pic>
        <p:nvPicPr>
          <p:cNvPr id="32" name="Picture 22" descr="Vitter Diapers-1"/>
          <p:cNvPicPr>
            <a:picLocks noChangeAspect="1" noChangeArrowheads="1"/>
          </p:cNvPicPr>
          <p:nvPr/>
        </p:nvPicPr>
        <p:blipFill>
          <a:blip r:embed="rId2" cstate="print"/>
          <a:srcRect/>
          <a:stretch>
            <a:fillRect/>
          </a:stretch>
        </p:blipFill>
        <p:spPr bwMode="auto">
          <a:xfrm>
            <a:off x="4253655" y="2384213"/>
            <a:ext cx="4775201" cy="4226560"/>
          </a:xfrm>
          <a:prstGeom prst="rect">
            <a:avLst/>
          </a:prstGeom>
          <a:noFill/>
          <a:ln w="38100" cmpd="dbl">
            <a:solidFill>
              <a:srgbClr val="000000"/>
            </a:solidFill>
            <a:miter lim="800000"/>
            <a:headEnd/>
            <a:tailEnd/>
          </a:ln>
        </p:spPr>
      </p:pic>
      <p:sp>
        <p:nvSpPr>
          <p:cNvPr id="22532" name="Line 2"/>
          <p:cNvSpPr>
            <a:spLocks noChangeShapeType="1"/>
          </p:cNvSpPr>
          <p:nvPr/>
        </p:nvSpPr>
        <p:spPr bwMode="auto">
          <a:xfrm>
            <a:off x="433493" y="1083735"/>
            <a:ext cx="0" cy="7911253"/>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22533" name="Line 3"/>
          <p:cNvSpPr>
            <a:spLocks noChangeShapeType="1"/>
          </p:cNvSpPr>
          <p:nvPr/>
        </p:nvSpPr>
        <p:spPr bwMode="auto">
          <a:xfrm>
            <a:off x="12246187" y="1192107"/>
            <a:ext cx="0" cy="7802880"/>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22534" name="Line 4"/>
          <p:cNvSpPr>
            <a:spLocks noChangeShapeType="1"/>
          </p:cNvSpPr>
          <p:nvPr/>
        </p:nvSpPr>
        <p:spPr bwMode="auto">
          <a:xfrm>
            <a:off x="325120" y="8994987"/>
            <a:ext cx="11921067" cy="0"/>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5" name="Text Box 7"/>
          <p:cNvSpPr txBox="1">
            <a:spLocks noChangeArrowheads="1"/>
          </p:cNvSpPr>
          <p:nvPr/>
        </p:nvSpPr>
        <p:spPr bwMode="auto">
          <a:xfrm>
            <a:off x="2013939"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5</a:t>
            </a:r>
          </a:p>
        </p:txBody>
      </p:sp>
      <p:sp>
        <p:nvSpPr>
          <p:cNvPr id="6" name="Text Box 8"/>
          <p:cNvSpPr txBox="1">
            <a:spLocks noChangeArrowheads="1"/>
          </p:cNvSpPr>
          <p:nvPr/>
        </p:nvSpPr>
        <p:spPr bwMode="auto">
          <a:xfrm>
            <a:off x="260096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6</a:t>
            </a:r>
          </a:p>
        </p:txBody>
      </p:sp>
      <p:sp>
        <p:nvSpPr>
          <p:cNvPr id="7" name="Text Box 9"/>
          <p:cNvSpPr txBox="1">
            <a:spLocks noChangeArrowheads="1"/>
          </p:cNvSpPr>
          <p:nvPr/>
        </p:nvSpPr>
        <p:spPr bwMode="auto">
          <a:xfrm>
            <a:off x="3206044"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7</a:t>
            </a:r>
          </a:p>
        </p:txBody>
      </p:sp>
      <p:sp>
        <p:nvSpPr>
          <p:cNvPr id="8" name="Text Box 10"/>
          <p:cNvSpPr txBox="1">
            <a:spLocks noChangeArrowheads="1"/>
          </p:cNvSpPr>
          <p:nvPr/>
        </p:nvSpPr>
        <p:spPr bwMode="auto">
          <a:xfrm>
            <a:off x="390144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8</a:t>
            </a:r>
          </a:p>
        </p:txBody>
      </p:sp>
      <p:sp>
        <p:nvSpPr>
          <p:cNvPr id="9" name="Text Box 11"/>
          <p:cNvSpPr txBox="1">
            <a:spLocks noChangeArrowheads="1"/>
          </p:cNvSpPr>
          <p:nvPr/>
        </p:nvSpPr>
        <p:spPr bwMode="auto">
          <a:xfrm>
            <a:off x="455168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9</a:t>
            </a:r>
          </a:p>
        </p:txBody>
      </p:sp>
      <p:sp>
        <p:nvSpPr>
          <p:cNvPr id="10" name="Text Box 12"/>
          <p:cNvSpPr txBox="1">
            <a:spLocks noChangeArrowheads="1"/>
          </p:cNvSpPr>
          <p:nvPr/>
        </p:nvSpPr>
        <p:spPr bwMode="auto">
          <a:xfrm>
            <a:off x="504839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10</a:t>
            </a:r>
          </a:p>
        </p:txBody>
      </p:sp>
      <p:sp>
        <p:nvSpPr>
          <p:cNvPr id="11" name="Text Box 13"/>
          <p:cNvSpPr txBox="1">
            <a:spLocks noChangeArrowheads="1"/>
          </p:cNvSpPr>
          <p:nvPr/>
        </p:nvSpPr>
        <p:spPr bwMode="auto">
          <a:xfrm>
            <a:off x="580700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11</a:t>
            </a:r>
          </a:p>
        </p:txBody>
      </p:sp>
      <p:sp>
        <p:nvSpPr>
          <p:cNvPr id="12" name="Text Box 14"/>
          <p:cNvSpPr txBox="1">
            <a:spLocks noChangeArrowheads="1"/>
          </p:cNvSpPr>
          <p:nvPr/>
        </p:nvSpPr>
        <p:spPr bwMode="auto">
          <a:xfrm>
            <a:off x="6565618"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12</a:t>
            </a:r>
          </a:p>
        </p:txBody>
      </p:sp>
      <p:sp>
        <p:nvSpPr>
          <p:cNvPr id="13" name="Text Box 15"/>
          <p:cNvSpPr txBox="1">
            <a:spLocks noChangeArrowheads="1"/>
          </p:cNvSpPr>
          <p:nvPr/>
        </p:nvSpPr>
        <p:spPr bwMode="auto">
          <a:xfrm>
            <a:off x="73242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13</a:t>
            </a:r>
          </a:p>
        </p:txBody>
      </p:sp>
      <p:sp>
        <p:nvSpPr>
          <p:cNvPr id="14" name="Text Box 16"/>
          <p:cNvSpPr txBox="1">
            <a:spLocks noChangeArrowheads="1"/>
          </p:cNvSpPr>
          <p:nvPr/>
        </p:nvSpPr>
        <p:spPr bwMode="auto">
          <a:xfrm>
            <a:off x="808284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14</a:t>
            </a:r>
          </a:p>
        </p:txBody>
      </p:sp>
      <p:sp>
        <p:nvSpPr>
          <p:cNvPr id="15" name="Text Box 17"/>
          <p:cNvSpPr txBox="1">
            <a:spLocks noChangeArrowheads="1"/>
          </p:cNvSpPr>
          <p:nvPr/>
        </p:nvSpPr>
        <p:spPr bwMode="auto">
          <a:xfrm>
            <a:off x="89498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15</a:t>
            </a:r>
          </a:p>
        </p:txBody>
      </p:sp>
      <p:sp>
        <p:nvSpPr>
          <p:cNvPr id="16" name="Text Box 18"/>
          <p:cNvSpPr txBox="1">
            <a:spLocks noChangeArrowheads="1"/>
          </p:cNvSpPr>
          <p:nvPr/>
        </p:nvSpPr>
        <p:spPr bwMode="auto">
          <a:xfrm>
            <a:off x="9816818"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16</a:t>
            </a:r>
          </a:p>
        </p:txBody>
      </p:sp>
      <p:sp>
        <p:nvSpPr>
          <p:cNvPr id="17" name="Text Box 19"/>
          <p:cNvSpPr txBox="1">
            <a:spLocks noChangeArrowheads="1"/>
          </p:cNvSpPr>
          <p:nvPr/>
        </p:nvSpPr>
        <p:spPr bwMode="auto">
          <a:xfrm>
            <a:off x="105754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17</a:t>
            </a:r>
          </a:p>
        </p:txBody>
      </p:sp>
      <p:sp>
        <p:nvSpPr>
          <p:cNvPr id="18" name="Text Box 20"/>
          <p:cNvSpPr txBox="1">
            <a:spLocks noChangeArrowheads="1"/>
          </p:cNvSpPr>
          <p:nvPr/>
        </p:nvSpPr>
        <p:spPr bwMode="auto">
          <a:xfrm>
            <a:off x="1133404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18</a:t>
            </a:r>
          </a:p>
        </p:txBody>
      </p:sp>
      <p:sp>
        <p:nvSpPr>
          <p:cNvPr id="19" name="Text Box 22"/>
          <p:cNvSpPr txBox="1">
            <a:spLocks noChangeArrowheads="1"/>
          </p:cNvSpPr>
          <p:nvPr/>
        </p:nvSpPr>
        <p:spPr bwMode="auto">
          <a:xfrm>
            <a:off x="1363699"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4</a:t>
            </a:r>
          </a:p>
        </p:txBody>
      </p:sp>
      <p:sp>
        <p:nvSpPr>
          <p:cNvPr id="20" name="Text Box 22"/>
          <p:cNvSpPr txBox="1">
            <a:spLocks noChangeArrowheads="1"/>
          </p:cNvSpPr>
          <p:nvPr/>
        </p:nvSpPr>
        <p:spPr bwMode="auto">
          <a:xfrm>
            <a:off x="821831"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3</a:t>
            </a:r>
          </a:p>
        </p:txBody>
      </p:sp>
      <p:sp>
        <p:nvSpPr>
          <p:cNvPr id="21" name="Text Box 22"/>
          <p:cNvSpPr txBox="1">
            <a:spLocks noChangeArrowheads="1"/>
          </p:cNvSpPr>
          <p:nvPr/>
        </p:nvSpPr>
        <p:spPr bwMode="auto">
          <a:xfrm>
            <a:off x="216748"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2</a:t>
            </a:r>
          </a:p>
        </p:txBody>
      </p:sp>
      <p:sp>
        <p:nvSpPr>
          <p:cNvPr id="22552" name="TextBox 26"/>
          <p:cNvSpPr txBox="1">
            <a:spLocks noChangeArrowheads="1"/>
          </p:cNvSpPr>
          <p:nvPr/>
        </p:nvSpPr>
        <p:spPr bwMode="auto">
          <a:xfrm>
            <a:off x="6285655" y="7152641"/>
            <a:ext cx="4660053" cy="1700970"/>
          </a:xfrm>
          <a:prstGeom prst="rect">
            <a:avLst/>
          </a:prstGeom>
          <a:noFill/>
          <a:ln w="12700">
            <a:noFill/>
            <a:miter lim="800000"/>
            <a:headEnd/>
            <a:tailEnd/>
          </a:ln>
        </p:spPr>
        <p:txBody>
          <a:bodyPr lIns="130039" tIns="65020" rIns="130039" bIns="65020">
            <a:spAutoFit/>
          </a:bodyPr>
          <a:lstStyle/>
          <a:p>
            <a:r>
              <a:rPr lang="en-US" sz="3400" dirty="0">
                <a:solidFill>
                  <a:srgbClr val="003366"/>
                </a:solidFill>
                <a:latin typeface="Arial Rounded MT Bold" pitchFamily="34" charset="0"/>
              </a:rPr>
              <a:t>Low freedom</a:t>
            </a:r>
          </a:p>
          <a:p>
            <a:r>
              <a:rPr lang="en-US" sz="3400" dirty="0">
                <a:solidFill>
                  <a:srgbClr val="003366"/>
                </a:solidFill>
                <a:latin typeface="Arial Rounded MT Bold" pitchFamily="34" charset="0"/>
              </a:rPr>
              <a:t>Low independence</a:t>
            </a:r>
          </a:p>
          <a:p>
            <a:r>
              <a:rPr lang="en-US" sz="3400" dirty="0">
                <a:solidFill>
                  <a:srgbClr val="003366"/>
                </a:solidFill>
                <a:latin typeface="Arial Rounded MT Bold" pitchFamily="34" charset="0"/>
              </a:rPr>
              <a:t>Low external control</a:t>
            </a:r>
          </a:p>
        </p:txBody>
      </p:sp>
      <p:sp>
        <p:nvSpPr>
          <p:cNvPr id="30" name="Multiply 29"/>
          <p:cNvSpPr/>
          <p:nvPr/>
        </p:nvSpPr>
        <p:spPr bwMode="auto">
          <a:xfrm>
            <a:off x="11054080" y="7477760"/>
            <a:ext cx="975360" cy="16256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lIns="130039" tIns="65020" rIns="130039" bIns="65020"/>
          <a:lstStyle/>
          <a:p>
            <a:pPr>
              <a:defRPr/>
            </a:pPr>
            <a:endParaRPr lang="en-US"/>
          </a:p>
        </p:txBody>
      </p:sp>
      <p:sp>
        <p:nvSpPr>
          <p:cNvPr id="33" name="Multiply 32"/>
          <p:cNvSpPr/>
          <p:nvPr/>
        </p:nvSpPr>
        <p:spPr bwMode="auto">
          <a:xfrm>
            <a:off x="541867" y="1300480"/>
            <a:ext cx="1083733" cy="16256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lIns="130039" tIns="65020" rIns="130039" bIns="65020"/>
          <a:lstStyle/>
          <a:p>
            <a:pPr>
              <a:defRPr/>
            </a:pPr>
            <a:r>
              <a:rPr lang="en-US" dirty="0"/>
              <a:t>k</a:t>
            </a:r>
          </a:p>
        </p:txBody>
      </p:sp>
      <p:sp>
        <p:nvSpPr>
          <p:cNvPr id="22555" name="TextBox 24"/>
          <p:cNvSpPr txBox="1">
            <a:spLocks noChangeArrowheads="1"/>
          </p:cNvSpPr>
          <p:nvPr/>
        </p:nvSpPr>
        <p:spPr bwMode="auto">
          <a:xfrm>
            <a:off x="1300480" y="216747"/>
            <a:ext cx="4768427" cy="1700970"/>
          </a:xfrm>
          <a:prstGeom prst="rect">
            <a:avLst/>
          </a:prstGeom>
          <a:noFill/>
          <a:ln w="12700">
            <a:noFill/>
            <a:miter lim="800000"/>
            <a:headEnd/>
            <a:tailEnd/>
          </a:ln>
        </p:spPr>
        <p:txBody>
          <a:bodyPr lIns="130039" tIns="65020" rIns="130039" bIns="65020">
            <a:spAutoFit/>
          </a:bodyPr>
          <a:lstStyle/>
          <a:p>
            <a:r>
              <a:rPr lang="en-US" sz="3400" dirty="0">
                <a:solidFill>
                  <a:srgbClr val="003366"/>
                </a:solidFill>
                <a:latin typeface="Arial Rounded MT Bold" pitchFamily="34" charset="0"/>
              </a:rPr>
              <a:t>High freedom</a:t>
            </a:r>
          </a:p>
          <a:p>
            <a:r>
              <a:rPr lang="en-US" sz="3400" dirty="0">
                <a:solidFill>
                  <a:srgbClr val="003366"/>
                </a:solidFill>
                <a:latin typeface="Arial Rounded MT Bold" pitchFamily="34" charset="0"/>
              </a:rPr>
              <a:t>High independence</a:t>
            </a:r>
          </a:p>
          <a:p>
            <a:r>
              <a:rPr lang="en-US" sz="3400" dirty="0">
                <a:solidFill>
                  <a:srgbClr val="003366"/>
                </a:solidFill>
                <a:latin typeface="Arial Rounded MT Bold" pitchFamily="34" charset="0"/>
              </a:rPr>
              <a:t>Low external control</a:t>
            </a:r>
          </a:p>
        </p:txBody>
      </p:sp>
      <p:sp>
        <p:nvSpPr>
          <p:cNvPr id="31" name="TextBox 30"/>
          <p:cNvSpPr txBox="1"/>
          <p:nvPr/>
        </p:nvSpPr>
        <p:spPr>
          <a:xfrm>
            <a:off x="12354560" y="2384215"/>
            <a:ext cx="541867" cy="442103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t="100000"/>
            </a:path>
            <a:tileRect r="-100000" b="-100000"/>
          </a:gradFill>
        </p:spPr>
        <p:txBody>
          <a:bodyPr lIns="130039" tIns="65020" rIns="130039" bIns="65020">
            <a:spAutoFit/>
          </a:bodyPr>
          <a:lstStyle/>
          <a:p>
            <a:pPr algn="ctr">
              <a:defRPr/>
            </a:pPr>
            <a:r>
              <a:rPr lang="en-US" sz="4000" b="1" dirty="0"/>
              <a:t>Freedom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433493" y="1083735"/>
            <a:ext cx="0" cy="7911253"/>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23555" name="Line 3"/>
          <p:cNvSpPr>
            <a:spLocks noChangeShapeType="1"/>
          </p:cNvSpPr>
          <p:nvPr/>
        </p:nvSpPr>
        <p:spPr bwMode="auto">
          <a:xfrm>
            <a:off x="12246187" y="1192107"/>
            <a:ext cx="0" cy="7802880"/>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23556" name="Line 4"/>
          <p:cNvSpPr>
            <a:spLocks noChangeShapeType="1"/>
          </p:cNvSpPr>
          <p:nvPr/>
        </p:nvSpPr>
        <p:spPr bwMode="auto">
          <a:xfrm>
            <a:off x="325120" y="8994987"/>
            <a:ext cx="11921067" cy="0"/>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5" name="Text Box 7"/>
          <p:cNvSpPr txBox="1">
            <a:spLocks noChangeArrowheads="1"/>
          </p:cNvSpPr>
          <p:nvPr/>
        </p:nvSpPr>
        <p:spPr bwMode="auto">
          <a:xfrm>
            <a:off x="2013939"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5</a:t>
            </a:r>
          </a:p>
        </p:txBody>
      </p:sp>
      <p:sp>
        <p:nvSpPr>
          <p:cNvPr id="6" name="Text Box 8"/>
          <p:cNvSpPr txBox="1">
            <a:spLocks noChangeArrowheads="1"/>
          </p:cNvSpPr>
          <p:nvPr/>
        </p:nvSpPr>
        <p:spPr bwMode="auto">
          <a:xfrm>
            <a:off x="260096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6</a:t>
            </a:r>
          </a:p>
        </p:txBody>
      </p:sp>
      <p:sp>
        <p:nvSpPr>
          <p:cNvPr id="7" name="Text Box 9"/>
          <p:cNvSpPr txBox="1">
            <a:spLocks noChangeArrowheads="1"/>
          </p:cNvSpPr>
          <p:nvPr/>
        </p:nvSpPr>
        <p:spPr bwMode="auto">
          <a:xfrm>
            <a:off x="3206044"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7</a:t>
            </a:r>
          </a:p>
        </p:txBody>
      </p:sp>
      <p:sp>
        <p:nvSpPr>
          <p:cNvPr id="8" name="Text Box 10"/>
          <p:cNvSpPr txBox="1">
            <a:spLocks noChangeArrowheads="1"/>
          </p:cNvSpPr>
          <p:nvPr/>
        </p:nvSpPr>
        <p:spPr bwMode="auto">
          <a:xfrm>
            <a:off x="390144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8</a:t>
            </a:r>
          </a:p>
        </p:txBody>
      </p:sp>
      <p:sp>
        <p:nvSpPr>
          <p:cNvPr id="9" name="Text Box 11"/>
          <p:cNvSpPr txBox="1">
            <a:spLocks noChangeArrowheads="1"/>
          </p:cNvSpPr>
          <p:nvPr/>
        </p:nvSpPr>
        <p:spPr bwMode="auto">
          <a:xfrm>
            <a:off x="455168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9</a:t>
            </a:r>
          </a:p>
        </p:txBody>
      </p:sp>
      <p:sp>
        <p:nvSpPr>
          <p:cNvPr id="10" name="Text Box 12"/>
          <p:cNvSpPr txBox="1">
            <a:spLocks noChangeArrowheads="1"/>
          </p:cNvSpPr>
          <p:nvPr/>
        </p:nvSpPr>
        <p:spPr bwMode="auto">
          <a:xfrm>
            <a:off x="504839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10</a:t>
            </a:r>
          </a:p>
        </p:txBody>
      </p:sp>
      <p:sp>
        <p:nvSpPr>
          <p:cNvPr id="11" name="Text Box 13"/>
          <p:cNvSpPr txBox="1">
            <a:spLocks noChangeArrowheads="1"/>
          </p:cNvSpPr>
          <p:nvPr/>
        </p:nvSpPr>
        <p:spPr bwMode="auto">
          <a:xfrm>
            <a:off x="580700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11</a:t>
            </a:r>
          </a:p>
        </p:txBody>
      </p:sp>
      <p:sp>
        <p:nvSpPr>
          <p:cNvPr id="12" name="Text Box 14"/>
          <p:cNvSpPr txBox="1">
            <a:spLocks noChangeArrowheads="1"/>
          </p:cNvSpPr>
          <p:nvPr/>
        </p:nvSpPr>
        <p:spPr bwMode="auto">
          <a:xfrm>
            <a:off x="6565618"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12</a:t>
            </a:r>
          </a:p>
        </p:txBody>
      </p:sp>
      <p:sp>
        <p:nvSpPr>
          <p:cNvPr id="13" name="Text Box 15"/>
          <p:cNvSpPr txBox="1">
            <a:spLocks noChangeArrowheads="1"/>
          </p:cNvSpPr>
          <p:nvPr/>
        </p:nvSpPr>
        <p:spPr bwMode="auto">
          <a:xfrm>
            <a:off x="73242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13</a:t>
            </a:r>
          </a:p>
        </p:txBody>
      </p:sp>
      <p:sp>
        <p:nvSpPr>
          <p:cNvPr id="14" name="Text Box 16"/>
          <p:cNvSpPr txBox="1">
            <a:spLocks noChangeArrowheads="1"/>
          </p:cNvSpPr>
          <p:nvPr/>
        </p:nvSpPr>
        <p:spPr bwMode="auto">
          <a:xfrm>
            <a:off x="808284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14</a:t>
            </a:r>
          </a:p>
        </p:txBody>
      </p:sp>
      <p:sp>
        <p:nvSpPr>
          <p:cNvPr id="15" name="Text Box 17"/>
          <p:cNvSpPr txBox="1">
            <a:spLocks noChangeArrowheads="1"/>
          </p:cNvSpPr>
          <p:nvPr/>
        </p:nvSpPr>
        <p:spPr bwMode="auto">
          <a:xfrm>
            <a:off x="89498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15</a:t>
            </a:r>
          </a:p>
        </p:txBody>
      </p:sp>
      <p:sp>
        <p:nvSpPr>
          <p:cNvPr id="16" name="Text Box 18"/>
          <p:cNvSpPr txBox="1">
            <a:spLocks noChangeArrowheads="1"/>
          </p:cNvSpPr>
          <p:nvPr/>
        </p:nvSpPr>
        <p:spPr bwMode="auto">
          <a:xfrm>
            <a:off x="9816818"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16</a:t>
            </a:r>
          </a:p>
        </p:txBody>
      </p:sp>
      <p:sp>
        <p:nvSpPr>
          <p:cNvPr id="17" name="Text Box 19"/>
          <p:cNvSpPr txBox="1">
            <a:spLocks noChangeArrowheads="1"/>
          </p:cNvSpPr>
          <p:nvPr/>
        </p:nvSpPr>
        <p:spPr bwMode="auto">
          <a:xfrm>
            <a:off x="105754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17</a:t>
            </a:r>
          </a:p>
        </p:txBody>
      </p:sp>
      <p:sp>
        <p:nvSpPr>
          <p:cNvPr id="18" name="Text Box 20"/>
          <p:cNvSpPr txBox="1">
            <a:spLocks noChangeArrowheads="1"/>
          </p:cNvSpPr>
          <p:nvPr/>
        </p:nvSpPr>
        <p:spPr bwMode="auto">
          <a:xfrm>
            <a:off x="1133404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18</a:t>
            </a:r>
          </a:p>
        </p:txBody>
      </p:sp>
      <p:sp>
        <p:nvSpPr>
          <p:cNvPr id="19" name="Text Box 22"/>
          <p:cNvSpPr txBox="1">
            <a:spLocks noChangeArrowheads="1"/>
          </p:cNvSpPr>
          <p:nvPr/>
        </p:nvSpPr>
        <p:spPr bwMode="auto">
          <a:xfrm>
            <a:off x="1363699"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4</a:t>
            </a:r>
          </a:p>
        </p:txBody>
      </p:sp>
      <p:sp>
        <p:nvSpPr>
          <p:cNvPr id="20" name="Text Box 22"/>
          <p:cNvSpPr txBox="1">
            <a:spLocks noChangeArrowheads="1"/>
          </p:cNvSpPr>
          <p:nvPr/>
        </p:nvSpPr>
        <p:spPr bwMode="auto">
          <a:xfrm>
            <a:off x="821831"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3</a:t>
            </a:r>
          </a:p>
        </p:txBody>
      </p:sp>
      <p:sp>
        <p:nvSpPr>
          <p:cNvPr id="21" name="Text Box 22"/>
          <p:cNvSpPr txBox="1">
            <a:spLocks noChangeArrowheads="1"/>
          </p:cNvSpPr>
          <p:nvPr/>
        </p:nvSpPr>
        <p:spPr bwMode="auto">
          <a:xfrm>
            <a:off x="216748"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2</a:t>
            </a:r>
          </a:p>
        </p:txBody>
      </p:sp>
      <p:sp>
        <p:nvSpPr>
          <p:cNvPr id="30" name="Multiply 29"/>
          <p:cNvSpPr/>
          <p:nvPr/>
        </p:nvSpPr>
        <p:spPr bwMode="auto">
          <a:xfrm>
            <a:off x="10945708" y="541867"/>
            <a:ext cx="866987" cy="16256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lIns="130039" tIns="65020" rIns="130039" bIns="65020"/>
          <a:lstStyle/>
          <a:p>
            <a:pPr>
              <a:defRPr/>
            </a:pPr>
            <a:endParaRPr lang="en-US"/>
          </a:p>
        </p:txBody>
      </p:sp>
      <p:cxnSp>
        <p:nvCxnSpPr>
          <p:cNvPr id="27" name="Straight Arrow Connector 26"/>
          <p:cNvCxnSpPr/>
          <p:nvPr/>
        </p:nvCxnSpPr>
        <p:spPr bwMode="auto">
          <a:xfrm flipV="1">
            <a:off x="1625600" y="1300480"/>
            <a:ext cx="9428480" cy="6394027"/>
          </a:xfrm>
          <a:prstGeom prst="straightConnector1">
            <a:avLst/>
          </a:prstGeom>
          <a:ln w="76200" cmpd="sng">
            <a:solidFill>
              <a:srgbClr val="003366"/>
            </a:solidFill>
            <a:headEnd type="none" w="med" len="med"/>
            <a:tailEnd type="arrow"/>
          </a:ln>
          <a:effectLst>
            <a:innerShdw blurRad="63500" dist="50800" dir="13500000">
              <a:prstClr val="black">
                <a:alpha val="50000"/>
              </a:prstClr>
            </a:innerShdw>
          </a:effectLst>
        </p:spPr>
        <p:style>
          <a:lnRef idx="3">
            <a:schemeClr val="accent6"/>
          </a:lnRef>
          <a:fillRef idx="0">
            <a:schemeClr val="accent6"/>
          </a:fillRef>
          <a:effectRef idx="2">
            <a:schemeClr val="accent6"/>
          </a:effectRef>
          <a:fontRef idx="minor">
            <a:schemeClr val="tx1"/>
          </a:fontRef>
        </p:style>
      </p:cxnSp>
      <p:sp>
        <p:nvSpPr>
          <p:cNvPr id="31" name="Multiply 30"/>
          <p:cNvSpPr/>
          <p:nvPr/>
        </p:nvSpPr>
        <p:spPr bwMode="auto">
          <a:xfrm>
            <a:off x="541867" y="7477760"/>
            <a:ext cx="1083733" cy="1625600"/>
          </a:xfrm>
          <a:prstGeom prst="mathMultiply">
            <a:avLst/>
          </a:prstGeom>
          <a:solidFill>
            <a:schemeClr val="tx1"/>
          </a:solidFill>
          <a:ln w="9525" cap="flat" cmpd="sng" algn="ctr">
            <a:solidFill>
              <a:schemeClr val="bg1"/>
            </a:solidFill>
            <a:prstDash val="solid"/>
            <a:round/>
            <a:headEnd type="none" w="med" len="med"/>
            <a:tailEnd type="none" w="med" len="med"/>
          </a:ln>
          <a:effectLst/>
        </p:spPr>
        <p:txBody>
          <a:bodyPr lIns="130039" tIns="65020" rIns="130039" bIns="65020"/>
          <a:lstStyle/>
          <a:p>
            <a:pPr>
              <a:defRPr/>
            </a:pPr>
            <a:r>
              <a:rPr lang="en-US" dirty="0"/>
              <a:t>k</a:t>
            </a:r>
          </a:p>
        </p:txBody>
      </p:sp>
      <p:sp>
        <p:nvSpPr>
          <p:cNvPr id="28" name="TextBox 27"/>
          <p:cNvSpPr txBox="1"/>
          <p:nvPr/>
        </p:nvSpPr>
        <p:spPr>
          <a:xfrm>
            <a:off x="12354560" y="2384215"/>
            <a:ext cx="541867" cy="442103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t="100000"/>
            </a:path>
            <a:tileRect r="-100000" b="-100000"/>
          </a:gradFill>
        </p:spPr>
        <p:txBody>
          <a:bodyPr lIns="130039" tIns="65020" rIns="130039" bIns="65020">
            <a:spAutoFit/>
          </a:bodyPr>
          <a:lstStyle/>
          <a:p>
            <a:pPr algn="ctr">
              <a:defRPr/>
            </a:pPr>
            <a:r>
              <a:rPr lang="en-US" sz="4000" b="1" dirty="0"/>
              <a:t>Freedom</a:t>
            </a:r>
          </a:p>
        </p:txBody>
      </p:sp>
      <p:sp>
        <p:nvSpPr>
          <p:cNvPr id="34" name="Freeform 33"/>
          <p:cNvSpPr/>
          <p:nvPr/>
        </p:nvSpPr>
        <p:spPr>
          <a:xfrm>
            <a:off x="1638300" y="1257300"/>
            <a:ext cx="8629650" cy="6591300"/>
          </a:xfrm>
          <a:custGeom>
            <a:avLst/>
            <a:gdLst>
              <a:gd name="connsiteX0" fmla="*/ 0 w 8629650"/>
              <a:gd name="connsiteY0" fmla="*/ 6591300 h 6591300"/>
              <a:gd name="connsiteX1" fmla="*/ 609600 w 8629650"/>
              <a:gd name="connsiteY1" fmla="*/ 2800350 h 6591300"/>
              <a:gd name="connsiteX2" fmla="*/ 3295650 w 8629650"/>
              <a:gd name="connsiteY2" fmla="*/ 723900 h 6591300"/>
              <a:gd name="connsiteX3" fmla="*/ 8629650 w 8629650"/>
              <a:gd name="connsiteY3" fmla="*/ 0 h 6591300"/>
            </a:gdLst>
            <a:ahLst/>
            <a:cxnLst>
              <a:cxn ang="0">
                <a:pos x="connsiteX0" y="connsiteY0"/>
              </a:cxn>
              <a:cxn ang="0">
                <a:pos x="connsiteX1" y="connsiteY1"/>
              </a:cxn>
              <a:cxn ang="0">
                <a:pos x="connsiteX2" y="connsiteY2"/>
              </a:cxn>
              <a:cxn ang="0">
                <a:pos x="connsiteX3" y="connsiteY3"/>
              </a:cxn>
            </a:cxnLst>
            <a:rect l="l" t="t" r="r" b="b"/>
            <a:pathLst>
              <a:path w="8629650" h="6591300">
                <a:moveTo>
                  <a:pt x="0" y="6591300"/>
                </a:moveTo>
                <a:cubicBezTo>
                  <a:pt x="30162" y="5184775"/>
                  <a:pt x="60325" y="3778250"/>
                  <a:pt x="609600" y="2800350"/>
                </a:cubicBezTo>
                <a:cubicBezTo>
                  <a:pt x="1158875" y="1822450"/>
                  <a:pt x="1958975" y="1190625"/>
                  <a:pt x="3295650" y="723900"/>
                </a:cubicBezTo>
                <a:cubicBezTo>
                  <a:pt x="4632325" y="257175"/>
                  <a:pt x="6630987" y="128587"/>
                  <a:pt x="8629650" y="0"/>
                </a:cubicBez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3302000" y="2819400"/>
            <a:ext cx="3810000" cy="646331"/>
          </a:xfrm>
          <a:prstGeom prst="rect">
            <a:avLst/>
          </a:prstGeom>
          <a:noFill/>
        </p:spPr>
        <p:txBody>
          <a:bodyPr wrap="square" rtlCol="0">
            <a:spAutoFit/>
          </a:bodyPr>
          <a:lstStyle/>
          <a:p>
            <a:r>
              <a:rPr lang="en-US" dirty="0" smtClean="0"/>
              <a:t>Too Permissive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433493" y="1083735"/>
            <a:ext cx="0" cy="7911253"/>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23555" name="Line 3"/>
          <p:cNvSpPr>
            <a:spLocks noChangeShapeType="1"/>
          </p:cNvSpPr>
          <p:nvPr/>
        </p:nvSpPr>
        <p:spPr bwMode="auto">
          <a:xfrm>
            <a:off x="12246187" y="1192107"/>
            <a:ext cx="0" cy="7802880"/>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23556" name="Line 4"/>
          <p:cNvSpPr>
            <a:spLocks noChangeShapeType="1"/>
          </p:cNvSpPr>
          <p:nvPr/>
        </p:nvSpPr>
        <p:spPr bwMode="auto">
          <a:xfrm>
            <a:off x="325120" y="8994987"/>
            <a:ext cx="11921067" cy="0"/>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5" name="Text Box 7"/>
          <p:cNvSpPr txBox="1">
            <a:spLocks noChangeArrowheads="1"/>
          </p:cNvSpPr>
          <p:nvPr/>
        </p:nvSpPr>
        <p:spPr bwMode="auto">
          <a:xfrm>
            <a:off x="2013939"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5</a:t>
            </a:r>
          </a:p>
        </p:txBody>
      </p:sp>
      <p:sp>
        <p:nvSpPr>
          <p:cNvPr id="6" name="Text Box 8"/>
          <p:cNvSpPr txBox="1">
            <a:spLocks noChangeArrowheads="1"/>
          </p:cNvSpPr>
          <p:nvPr/>
        </p:nvSpPr>
        <p:spPr bwMode="auto">
          <a:xfrm>
            <a:off x="260096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6</a:t>
            </a:r>
          </a:p>
        </p:txBody>
      </p:sp>
      <p:sp>
        <p:nvSpPr>
          <p:cNvPr id="7" name="Text Box 9"/>
          <p:cNvSpPr txBox="1">
            <a:spLocks noChangeArrowheads="1"/>
          </p:cNvSpPr>
          <p:nvPr/>
        </p:nvSpPr>
        <p:spPr bwMode="auto">
          <a:xfrm>
            <a:off x="3206044"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7</a:t>
            </a:r>
          </a:p>
        </p:txBody>
      </p:sp>
      <p:sp>
        <p:nvSpPr>
          <p:cNvPr id="8" name="Text Box 10"/>
          <p:cNvSpPr txBox="1">
            <a:spLocks noChangeArrowheads="1"/>
          </p:cNvSpPr>
          <p:nvPr/>
        </p:nvSpPr>
        <p:spPr bwMode="auto">
          <a:xfrm>
            <a:off x="390144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8</a:t>
            </a:r>
          </a:p>
        </p:txBody>
      </p:sp>
      <p:sp>
        <p:nvSpPr>
          <p:cNvPr id="9" name="Text Box 11"/>
          <p:cNvSpPr txBox="1">
            <a:spLocks noChangeArrowheads="1"/>
          </p:cNvSpPr>
          <p:nvPr/>
        </p:nvSpPr>
        <p:spPr bwMode="auto">
          <a:xfrm>
            <a:off x="455168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9</a:t>
            </a:r>
          </a:p>
        </p:txBody>
      </p:sp>
      <p:sp>
        <p:nvSpPr>
          <p:cNvPr id="10" name="Text Box 12"/>
          <p:cNvSpPr txBox="1">
            <a:spLocks noChangeArrowheads="1"/>
          </p:cNvSpPr>
          <p:nvPr/>
        </p:nvSpPr>
        <p:spPr bwMode="auto">
          <a:xfrm>
            <a:off x="504839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10</a:t>
            </a:r>
          </a:p>
        </p:txBody>
      </p:sp>
      <p:sp>
        <p:nvSpPr>
          <p:cNvPr id="11" name="Text Box 13"/>
          <p:cNvSpPr txBox="1">
            <a:spLocks noChangeArrowheads="1"/>
          </p:cNvSpPr>
          <p:nvPr/>
        </p:nvSpPr>
        <p:spPr bwMode="auto">
          <a:xfrm>
            <a:off x="580700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11</a:t>
            </a:r>
          </a:p>
        </p:txBody>
      </p:sp>
      <p:sp>
        <p:nvSpPr>
          <p:cNvPr id="12" name="Text Box 14"/>
          <p:cNvSpPr txBox="1">
            <a:spLocks noChangeArrowheads="1"/>
          </p:cNvSpPr>
          <p:nvPr/>
        </p:nvSpPr>
        <p:spPr bwMode="auto">
          <a:xfrm>
            <a:off x="6565618"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12</a:t>
            </a:r>
          </a:p>
        </p:txBody>
      </p:sp>
      <p:sp>
        <p:nvSpPr>
          <p:cNvPr id="13" name="Text Box 15"/>
          <p:cNvSpPr txBox="1">
            <a:spLocks noChangeArrowheads="1"/>
          </p:cNvSpPr>
          <p:nvPr/>
        </p:nvSpPr>
        <p:spPr bwMode="auto">
          <a:xfrm>
            <a:off x="73242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13</a:t>
            </a:r>
          </a:p>
        </p:txBody>
      </p:sp>
      <p:sp>
        <p:nvSpPr>
          <p:cNvPr id="14" name="Text Box 16"/>
          <p:cNvSpPr txBox="1">
            <a:spLocks noChangeArrowheads="1"/>
          </p:cNvSpPr>
          <p:nvPr/>
        </p:nvSpPr>
        <p:spPr bwMode="auto">
          <a:xfrm>
            <a:off x="808284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14</a:t>
            </a:r>
          </a:p>
        </p:txBody>
      </p:sp>
      <p:sp>
        <p:nvSpPr>
          <p:cNvPr id="15" name="Text Box 17"/>
          <p:cNvSpPr txBox="1">
            <a:spLocks noChangeArrowheads="1"/>
          </p:cNvSpPr>
          <p:nvPr/>
        </p:nvSpPr>
        <p:spPr bwMode="auto">
          <a:xfrm>
            <a:off x="89498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15</a:t>
            </a:r>
          </a:p>
        </p:txBody>
      </p:sp>
      <p:sp>
        <p:nvSpPr>
          <p:cNvPr id="16" name="Text Box 18"/>
          <p:cNvSpPr txBox="1">
            <a:spLocks noChangeArrowheads="1"/>
          </p:cNvSpPr>
          <p:nvPr/>
        </p:nvSpPr>
        <p:spPr bwMode="auto">
          <a:xfrm>
            <a:off x="9816818"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16</a:t>
            </a:r>
          </a:p>
        </p:txBody>
      </p:sp>
      <p:sp>
        <p:nvSpPr>
          <p:cNvPr id="17" name="Text Box 19"/>
          <p:cNvSpPr txBox="1">
            <a:spLocks noChangeArrowheads="1"/>
          </p:cNvSpPr>
          <p:nvPr/>
        </p:nvSpPr>
        <p:spPr bwMode="auto">
          <a:xfrm>
            <a:off x="105754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17</a:t>
            </a:r>
          </a:p>
        </p:txBody>
      </p:sp>
      <p:sp>
        <p:nvSpPr>
          <p:cNvPr id="18" name="Text Box 20"/>
          <p:cNvSpPr txBox="1">
            <a:spLocks noChangeArrowheads="1"/>
          </p:cNvSpPr>
          <p:nvPr/>
        </p:nvSpPr>
        <p:spPr bwMode="auto">
          <a:xfrm>
            <a:off x="1133404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18</a:t>
            </a:r>
          </a:p>
        </p:txBody>
      </p:sp>
      <p:sp>
        <p:nvSpPr>
          <p:cNvPr id="19" name="Text Box 22"/>
          <p:cNvSpPr txBox="1">
            <a:spLocks noChangeArrowheads="1"/>
          </p:cNvSpPr>
          <p:nvPr/>
        </p:nvSpPr>
        <p:spPr bwMode="auto">
          <a:xfrm>
            <a:off x="1363699"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4</a:t>
            </a:r>
          </a:p>
        </p:txBody>
      </p:sp>
      <p:sp>
        <p:nvSpPr>
          <p:cNvPr id="20" name="Text Box 22"/>
          <p:cNvSpPr txBox="1">
            <a:spLocks noChangeArrowheads="1"/>
          </p:cNvSpPr>
          <p:nvPr/>
        </p:nvSpPr>
        <p:spPr bwMode="auto">
          <a:xfrm>
            <a:off x="821831"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3</a:t>
            </a:r>
          </a:p>
        </p:txBody>
      </p:sp>
      <p:sp>
        <p:nvSpPr>
          <p:cNvPr id="21" name="Text Box 22"/>
          <p:cNvSpPr txBox="1">
            <a:spLocks noChangeArrowheads="1"/>
          </p:cNvSpPr>
          <p:nvPr/>
        </p:nvSpPr>
        <p:spPr bwMode="auto">
          <a:xfrm>
            <a:off x="216748"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2</a:t>
            </a:r>
          </a:p>
        </p:txBody>
      </p:sp>
      <p:sp>
        <p:nvSpPr>
          <p:cNvPr id="30" name="Multiply 29"/>
          <p:cNvSpPr/>
          <p:nvPr/>
        </p:nvSpPr>
        <p:spPr bwMode="auto">
          <a:xfrm>
            <a:off x="10945708" y="541867"/>
            <a:ext cx="866987" cy="16256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lIns="130039" tIns="65020" rIns="130039" bIns="65020"/>
          <a:lstStyle/>
          <a:p>
            <a:pPr>
              <a:defRPr/>
            </a:pPr>
            <a:endParaRPr lang="en-US"/>
          </a:p>
        </p:txBody>
      </p:sp>
      <p:cxnSp>
        <p:nvCxnSpPr>
          <p:cNvPr id="27" name="Straight Arrow Connector 26"/>
          <p:cNvCxnSpPr/>
          <p:nvPr/>
        </p:nvCxnSpPr>
        <p:spPr bwMode="auto">
          <a:xfrm flipV="1">
            <a:off x="1625600" y="1300480"/>
            <a:ext cx="9428480" cy="6394027"/>
          </a:xfrm>
          <a:prstGeom prst="straightConnector1">
            <a:avLst/>
          </a:prstGeom>
          <a:ln w="76200" cmpd="sng">
            <a:solidFill>
              <a:srgbClr val="003366"/>
            </a:solidFill>
            <a:headEnd type="none" w="med" len="med"/>
            <a:tailEnd type="arrow"/>
          </a:ln>
          <a:effectLst>
            <a:innerShdw blurRad="63500" dist="50800" dir="13500000">
              <a:prstClr val="black">
                <a:alpha val="50000"/>
              </a:prstClr>
            </a:innerShdw>
          </a:effectLst>
        </p:spPr>
        <p:style>
          <a:lnRef idx="3">
            <a:schemeClr val="accent6"/>
          </a:lnRef>
          <a:fillRef idx="0">
            <a:schemeClr val="accent6"/>
          </a:fillRef>
          <a:effectRef idx="2">
            <a:schemeClr val="accent6"/>
          </a:effectRef>
          <a:fontRef idx="minor">
            <a:schemeClr val="tx1"/>
          </a:fontRef>
        </p:style>
      </p:cxnSp>
      <p:sp>
        <p:nvSpPr>
          <p:cNvPr id="31" name="Multiply 30"/>
          <p:cNvSpPr/>
          <p:nvPr/>
        </p:nvSpPr>
        <p:spPr bwMode="auto">
          <a:xfrm>
            <a:off x="541867" y="7477760"/>
            <a:ext cx="1083733" cy="1625600"/>
          </a:xfrm>
          <a:prstGeom prst="mathMultiply">
            <a:avLst/>
          </a:prstGeom>
          <a:solidFill>
            <a:schemeClr val="tx1"/>
          </a:solidFill>
          <a:ln w="9525" cap="flat" cmpd="sng" algn="ctr">
            <a:solidFill>
              <a:schemeClr val="bg1"/>
            </a:solidFill>
            <a:prstDash val="solid"/>
            <a:round/>
            <a:headEnd type="none" w="med" len="med"/>
            <a:tailEnd type="none" w="med" len="med"/>
          </a:ln>
          <a:effectLst/>
        </p:spPr>
        <p:txBody>
          <a:bodyPr lIns="130039" tIns="65020" rIns="130039" bIns="65020"/>
          <a:lstStyle/>
          <a:p>
            <a:pPr>
              <a:defRPr/>
            </a:pPr>
            <a:r>
              <a:rPr lang="en-US" dirty="0"/>
              <a:t>k</a:t>
            </a:r>
          </a:p>
        </p:txBody>
      </p:sp>
      <p:sp>
        <p:nvSpPr>
          <p:cNvPr id="28" name="TextBox 27"/>
          <p:cNvSpPr txBox="1"/>
          <p:nvPr/>
        </p:nvSpPr>
        <p:spPr>
          <a:xfrm>
            <a:off x="12354560" y="2384215"/>
            <a:ext cx="541867" cy="442103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t="100000"/>
            </a:path>
            <a:tileRect r="-100000" b="-100000"/>
          </a:gradFill>
        </p:spPr>
        <p:txBody>
          <a:bodyPr lIns="130039" tIns="65020" rIns="130039" bIns="65020">
            <a:spAutoFit/>
          </a:bodyPr>
          <a:lstStyle/>
          <a:p>
            <a:pPr algn="ctr">
              <a:defRPr/>
            </a:pPr>
            <a:r>
              <a:rPr lang="en-US" sz="4000" b="1" dirty="0"/>
              <a:t>Freedom</a:t>
            </a:r>
          </a:p>
        </p:txBody>
      </p:sp>
      <p:sp>
        <p:nvSpPr>
          <p:cNvPr id="32" name="TextBox 31"/>
          <p:cNvSpPr txBox="1"/>
          <p:nvPr/>
        </p:nvSpPr>
        <p:spPr>
          <a:xfrm>
            <a:off x="5816600" y="5715000"/>
            <a:ext cx="4114800" cy="646331"/>
          </a:xfrm>
          <a:prstGeom prst="rect">
            <a:avLst/>
          </a:prstGeom>
          <a:noFill/>
        </p:spPr>
        <p:txBody>
          <a:bodyPr wrap="square" rtlCol="0">
            <a:spAutoFit/>
          </a:bodyPr>
          <a:lstStyle/>
          <a:p>
            <a:r>
              <a:rPr lang="en-US" dirty="0" smtClean="0"/>
              <a:t>Too Authoritarian</a:t>
            </a:r>
            <a:endParaRPr lang="en-US" dirty="0"/>
          </a:p>
        </p:txBody>
      </p:sp>
      <p:sp>
        <p:nvSpPr>
          <p:cNvPr id="35" name="Freeform 34"/>
          <p:cNvSpPr/>
          <p:nvPr/>
        </p:nvSpPr>
        <p:spPr>
          <a:xfrm>
            <a:off x="1625600" y="2362200"/>
            <a:ext cx="9848850" cy="6286500"/>
          </a:xfrm>
          <a:custGeom>
            <a:avLst/>
            <a:gdLst>
              <a:gd name="connsiteX0" fmla="*/ 0 w 9848850"/>
              <a:gd name="connsiteY0" fmla="*/ 5600700 h 6286500"/>
              <a:gd name="connsiteX1" fmla="*/ 8115300 w 9848850"/>
              <a:gd name="connsiteY1" fmla="*/ 5353050 h 6286500"/>
              <a:gd name="connsiteX2" fmla="*/ 9848850 w 9848850"/>
              <a:gd name="connsiteY2" fmla="*/ 0 h 6286500"/>
            </a:gdLst>
            <a:ahLst/>
            <a:cxnLst>
              <a:cxn ang="0">
                <a:pos x="connsiteX0" y="connsiteY0"/>
              </a:cxn>
              <a:cxn ang="0">
                <a:pos x="connsiteX1" y="connsiteY1"/>
              </a:cxn>
              <a:cxn ang="0">
                <a:pos x="connsiteX2" y="connsiteY2"/>
              </a:cxn>
            </a:cxnLst>
            <a:rect l="l" t="t" r="r" b="b"/>
            <a:pathLst>
              <a:path w="9848850" h="6286500">
                <a:moveTo>
                  <a:pt x="0" y="5600700"/>
                </a:moveTo>
                <a:cubicBezTo>
                  <a:pt x="3236912" y="5943600"/>
                  <a:pt x="6473825" y="6286500"/>
                  <a:pt x="8115300" y="5353050"/>
                </a:cubicBezTo>
                <a:cubicBezTo>
                  <a:pt x="9756775" y="4419600"/>
                  <a:pt x="9566275" y="955675"/>
                  <a:pt x="9848850" y="0"/>
                </a:cubicBez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2159000" y="457200"/>
            <a:ext cx="7574183" cy="1333692"/>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8000"/>
            </a:lvl1pPr>
          </a:lstStyle>
          <a:p>
            <a:r>
              <a:rPr dirty="0"/>
              <a:t>Parenting Styles</a:t>
            </a:r>
          </a:p>
        </p:txBody>
      </p:sp>
      <p:pic>
        <p:nvPicPr>
          <p:cNvPr id="132" name="pasted-image.jpeg"/>
          <p:cNvPicPr>
            <a:picLocks noChangeAspect="1"/>
          </p:cNvPicPr>
          <p:nvPr/>
        </p:nvPicPr>
        <p:blipFill>
          <a:blip r:embed="rId2" cstate="print">
            <a:extLst/>
          </a:blip>
          <a:stretch>
            <a:fillRect/>
          </a:stretch>
        </p:blipFill>
        <p:spPr>
          <a:xfrm>
            <a:off x="4064000" y="1828800"/>
            <a:ext cx="4537167" cy="6842941"/>
          </a:xfrm>
          <a:prstGeom prst="rect">
            <a:avLst/>
          </a:prstGeom>
          <a:ln w="25400">
            <a:solidFill>
              <a:srgbClr val="000000"/>
            </a:solidFill>
            <a:miter lim="400000"/>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26"/>
          <p:cNvSpPr txBox="1">
            <a:spLocks noChangeArrowheads="1"/>
          </p:cNvSpPr>
          <p:nvPr/>
        </p:nvSpPr>
        <p:spPr bwMode="auto">
          <a:xfrm>
            <a:off x="1778001" y="6719146"/>
            <a:ext cx="6068907" cy="1977969"/>
          </a:xfrm>
          <a:prstGeom prst="rect">
            <a:avLst/>
          </a:prstGeom>
          <a:noFill/>
          <a:ln w="12700">
            <a:noFill/>
            <a:miter lim="800000"/>
            <a:headEnd/>
            <a:tailEnd/>
          </a:ln>
        </p:spPr>
        <p:txBody>
          <a:bodyPr lIns="130039" tIns="65020" rIns="130039" bIns="65020">
            <a:spAutoFit/>
          </a:bodyPr>
          <a:lstStyle/>
          <a:p>
            <a:r>
              <a:rPr lang="en-US" sz="4000" dirty="0">
                <a:solidFill>
                  <a:srgbClr val="003366"/>
                </a:solidFill>
                <a:latin typeface="Arial Rounded MT Bold" pitchFamily="34" charset="0"/>
              </a:rPr>
              <a:t>Low freedom</a:t>
            </a:r>
          </a:p>
          <a:p>
            <a:r>
              <a:rPr lang="en-US" sz="4000" dirty="0">
                <a:solidFill>
                  <a:srgbClr val="003366"/>
                </a:solidFill>
                <a:latin typeface="Arial Rounded MT Bold" pitchFamily="34" charset="0"/>
              </a:rPr>
              <a:t>Low independence</a:t>
            </a:r>
          </a:p>
          <a:p>
            <a:r>
              <a:rPr lang="en-US" sz="4000" dirty="0">
                <a:solidFill>
                  <a:srgbClr val="003366"/>
                </a:solidFill>
                <a:latin typeface="Arial Rounded MT Bold" pitchFamily="34" charset="0"/>
              </a:rPr>
              <a:t>High external control</a:t>
            </a:r>
          </a:p>
        </p:txBody>
      </p:sp>
      <p:sp>
        <p:nvSpPr>
          <p:cNvPr id="23554" name="Line 2"/>
          <p:cNvSpPr>
            <a:spLocks noChangeShapeType="1"/>
          </p:cNvSpPr>
          <p:nvPr/>
        </p:nvSpPr>
        <p:spPr bwMode="auto">
          <a:xfrm>
            <a:off x="433493" y="1083735"/>
            <a:ext cx="0" cy="7911253"/>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23555" name="Line 3"/>
          <p:cNvSpPr>
            <a:spLocks noChangeShapeType="1"/>
          </p:cNvSpPr>
          <p:nvPr/>
        </p:nvSpPr>
        <p:spPr bwMode="auto">
          <a:xfrm>
            <a:off x="12246187" y="1192107"/>
            <a:ext cx="0" cy="7802880"/>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23556" name="Line 4"/>
          <p:cNvSpPr>
            <a:spLocks noChangeShapeType="1"/>
          </p:cNvSpPr>
          <p:nvPr/>
        </p:nvSpPr>
        <p:spPr bwMode="auto">
          <a:xfrm>
            <a:off x="325120" y="8994987"/>
            <a:ext cx="11921067" cy="0"/>
          </a:xfrm>
          <a:prstGeom prst="line">
            <a:avLst/>
          </a:prstGeom>
          <a:noFill/>
          <a:ln w="104775">
            <a:solidFill>
              <a:schemeClr val="tx1"/>
            </a:solidFill>
            <a:round/>
            <a:headEnd type="none" w="sm" len="sm"/>
            <a:tailEnd/>
          </a:ln>
        </p:spPr>
        <p:txBody>
          <a:bodyPr wrap="none" lIns="130039" tIns="65020" rIns="130039" bIns="65020" anchor="ctr"/>
          <a:lstStyle/>
          <a:p>
            <a:endParaRPr lang="en-US"/>
          </a:p>
        </p:txBody>
      </p:sp>
      <p:sp>
        <p:nvSpPr>
          <p:cNvPr id="5" name="Text Box 7"/>
          <p:cNvSpPr txBox="1">
            <a:spLocks noChangeArrowheads="1"/>
          </p:cNvSpPr>
          <p:nvPr/>
        </p:nvSpPr>
        <p:spPr bwMode="auto">
          <a:xfrm>
            <a:off x="2013939"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5</a:t>
            </a:r>
          </a:p>
        </p:txBody>
      </p:sp>
      <p:sp>
        <p:nvSpPr>
          <p:cNvPr id="6" name="Text Box 8"/>
          <p:cNvSpPr txBox="1">
            <a:spLocks noChangeArrowheads="1"/>
          </p:cNvSpPr>
          <p:nvPr/>
        </p:nvSpPr>
        <p:spPr bwMode="auto">
          <a:xfrm>
            <a:off x="260096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6</a:t>
            </a:r>
          </a:p>
        </p:txBody>
      </p:sp>
      <p:sp>
        <p:nvSpPr>
          <p:cNvPr id="7" name="Text Box 9"/>
          <p:cNvSpPr txBox="1">
            <a:spLocks noChangeArrowheads="1"/>
          </p:cNvSpPr>
          <p:nvPr/>
        </p:nvSpPr>
        <p:spPr bwMode="auto">
          <a:xfrm>
            <a:off x="3206044"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7</a:t>
            </a:r>
          </a:p>
        </p:txBody>
      </p:sp>
      <p:sp>
        <p:nvSpPr>
          <p:cNvPr id="8" name="Text Box 10"/>
          <p:cNvSpPr txBox="1">
            <a:spLocks noChangeArrowheads="1"/>
          </p:cNvSpPr>
          <p:nvPr/>
        </p:nvSpPr>
        <p:spPr bwMode="auto">
          <a:xfrm>
            <a:off x="390144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8</a:t>
            </a:r>
          </a:p>
        </p:txBody>
      </p:sp>
      <p:sp>
        <p:nvSpPr>
          <p:cNvPr id="9" name="Text Box 11"/>
          <p:cNvSpPr txBox="1">
            <a:spLocks noChangeArrowheads="1"/>
          </p:cNvSpPr>
          <p:nvPr/>
        </p:nvSpPr>
        <p:spPr bwMode="auto">
          <a:xfrm>
            <a:off x="4551680"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9</a:t>
            </a:r>
          </a:p>
        </p:txBody>
      </p:sp>
      <p:sp>
        <p:nvSpPr>
          <p:cNvPr id="10" name="Text Box 12"/>
          <p:cNvSpPr txBox="1">
            <a:spLocks noChangeArrowheads="1"/>
          </p:cNvSpPr>
          <p:nvPr/>
        </p:nvSpPr>
        <p:spPr bwMode="auto">
          <a:xfrm>
            <a:off x="504839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10</a:t>
            </a:r>
          </a:p>
        </p:txBody>
      </p:sp>
      <p:sp>
        <p:nvSpPr>
          <p:cNvPr id="11" name="Text Box 13"/>
          <p:cNvSpPr txBox="1">
            <a:spLocks noChangeArrowheads="1"/>
          </p:cNvSpPr>
          <p:nvPr/>
        </p:nvSpPr>
        <p:spPr bwMode="auto">
          <a:xfrm>
            <a:off x="580700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11</a:t>
            </a:r>
          </a:p>
        </p:txBody>
      </p:sp>
      <p:sp>
        <p:nvSpPr>
          <p:cNvPr id="12" name="Text Box 14"/>
          <p:cNvSpPr txBox="1">
            <a:spLocks noChangeArrowheads="1"/>
          </p:cNvSpPr>
          <p:nvPr/>
        </p:nvSpPr>
        <p:spPr bwMode="auto">
          <a:xfrm>
            <a:off x="6565618"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12</a:t>
            </a:r>
          </a:p>
        </p:txBody>
      </p:sp>
      <p:sp>
        <p:nvSpPr>
          <p:cNvPr id="13" name="Text Box 15"/>
          <p:cNvSpPr txBox="1">
            <a:spLocks noChangeArrowheads="1"/>
          </p:cNvSpPr>
          <p:nvPr/>
        </p:nvSpPr>
        <p:spPr bwMode="auto">
          <a:xfrm>
            <a:off x="73242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13</a:t>
            </a:r>
          </a:p>
        </p:txBody>
      </p:sp>
      <p:sp>
        <p:nvSpPr>
          <p:cNvPr id="14" name="Text Box 16"/>
          <p:cNvSpPr txBox="1">
            <a:spLocks noChangeArrowheads="1"/>
          </p:cNvSpPr>
          <p:nvPr/>
        </p:nvSpPr>
        <p:spPr bwMode="auto">
          <a:xfrm>
            <a:off x="808284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14</a:t>
            </a:r>
          </a:p>
        </p:txBody>
      </p:sp>
      <p:sp>
        <p:nvSpPr>
          <p:cNvPr id="15" name="Text Box 17"/>
          <p:cNvSpPr txBox="1">
            <a:spLocks noChangeArrowheads="1"/>
          </p:cNvSpPr>
          <p:nvPr/>
        </p:nvSpPr>
        <p:spPr bwMode="auto">
          <a:xfrm>
            <a:off x="89498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15</a:t>
            </a:r>
          </a:p>
        </p:txBody>
      </p:sp>
      <p:sp>
        <p:nvSpPr>
          <p:cNvPr id="16" name="Text Box 18"/>
          <p:cNvSpPr txBox="1">
            <a:spLocks noChangeArrowheads="1"/>
          </p:cNvSpPr>
          <p:nvPr/>
        </p:nvSpPr>
        <p:spPr bwMode="auto">
          <a:xfrm>
            <a:off x="9816818"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16</a:t>
            </a:r>
          </a:p>
        </p:txBody>
      </p:sp>
      <p:sp>
        <p:nvSpPr>
          <p:cNvPr id="17" name="Text Box 19"/>
          <p:cNvSpPr txBox="1">
            <a:spLocks noChangeArrowheads="1"/>
          </p:cNvSpPr>
          <p:nvPr/>
        </p:nvSpPr>
        <p:spPr bwMode="auto">
          <a:xfrm>
            <a:off x="10575431"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17</a:t>
            </a:r>
          </a:p>
        </p:txBody>
      </p:sp>
      <p:sp>
        <p:nvSpPr>
          <p:cNvPr id="18" name="Text Box 20"/>
          <p:cNvSpPr txBox="1">
            <a:spLocks noChangeArrowheads="1"/>
          </p:cNvSpPr>
          <p:nvPr/>
        </p:nvSpPr>
        <p:spPr bwMode="auto">
          <a:xfrm>
            <a:off x="11334044" y="8994987"/>
            <a:ext cx="695396"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18</a:t>
            </a:r>
          </a:p>
        </p:txBody>
      </p:sp>
      <p:sp>
        <p:nvSpPr>
          <p:cNvPr id="19" name="Text Box 22"/>
          <p:cNvSpPr txBox="1">
            <a:spLocks noChangeArrowheads="1"/>
          </p:cNvSpPr>
          <p:nvPr/>
        </p:nvSpPr>
        <p:spPr bwMode="auto">
          <a:xfrm>
            <a:off x="1363699"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4</a:t>
            </a:r>
          </a:p>
        </p:txBody>
      </p:sp>
      <p:sp>
        <p:nvSpPr>
          <p:cNvPr id="20" name="Text Box 22"/>
          <p:cNvSpPr txBox="1">
            <a:spLocks noChangeArrowheads="1"/>
          </p:cNvSpPr>
          <p:nvPr/>
        </p:nvSpPr>
        <p:spPr bwMode="auto">
          <a:xfrm>
            <a:off x="821831"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3</a:t>
            </a:r>
          </a:p>
        </p:txBody>
      </p:sp>
      <p:sp>
        <p:nvSpPr>
          <p:cNvPr id="21" name="Text Box 22"/>
          <p:cNvSpPr txBox="1">
            <a:spLocks noChangeArrowheads="1"/>
          </p:cNvSpPr>
          <p:nvPr/>
        </p:nvSpPr>
        <p:spPr bwMode="auto">
          <a:xfrm>
            <a:off x="216748" y="8994987"/>
            <a:ext cx="478649" cy="650240"/>
          </a:xfrm>
          <a:prstGeom prst="rect">
            <a:avLst/>
          </a:prstGeom>
          <a:noFill/>
          <a:ln w="104775">
            <a:noFill/>
            <a:miter lim="800000"/>
            <a:headEnd type="none" w="sm" len="sm"/>
            <a:tailEnd/>
          </a:ln>
          <a:effectLst/>
        </p:spPr>
        <p:txBody>
          <a:bodyPr wrap="none" lIns="130039" tIns="65020" rIns="130039" bIns="65020" anchor="ctr">
            <a:spAutoFit/>
          </a:bodyPr>
          <a:lstStyle/>
          <a:p>
            <a:pPr algn="ctr">
              <a:defRPr/>
            </a:pPr>
            <a:r>
              <a:rPr lang="en-US" sz="3400" dirty="0">
                <a:solidFill>
                  <a:srgbClr val="003366"/>
                </a:solidFill>
                <a:effectLst>
                  <a:outerShdw blurRad="38100" dist="38100" dir="2700000" algn="tl">
                    <a:srgbClr val="C0C0C0"/>
                  </a:outerShdw>
                </a:effectLst>
                <a:latin typeface="Times New Roman" pitchFamily="18" charset="0"/>
              </a:rPr>
              <a:t>2</a:t>
            </a:r>
          </a:p>
        </p:txBody>
      </p:sp>
      <p:sp>
        <p:nvSpPr>
          <p:cNvPr id="30" name="Multiply 29"/>
          <p:cNvSpPr/>
          <p:nvPr/>
        </p:nvSpPr>
        <p:spPr bwMode="auto">
          <a:xfrm>
            <a:off x="10945708" y="541867"/>
            <a:ext cx="866987" cy="16256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lIns="130039" tIns="65020" rIns="130039" bIns="65020"/>
          <a:lstStyle/>
          <a:p>
            <a:pPr>
              <a:defRPr/>
            </a:pPr>
            <a:endParaRPr lang="en-US"/>
          </a:p>
        </p:txBody>
      </p:sp>
      <p:cxnSp>
        <p:nvCxnSpPr>
          <p:cNvPr id="27" name="Straight Arrow Connector 26"/>
          <p:cNvCxnSpPr/>
          <p:nvPr/>
        </p:nvCxnSpPr>
        <p:spPr bwMode="auto">
          <a:xfrm flipV="1">
            <a:off x="1625600" y="1300480"/>
            <a:ext cx="9428480" cy="6394027"/>
          </a:xfrm>
          <a:prstGeom prst="straightConnector1">
            <a:avLst/>
          </a:prstGeom>
          <a:ln w="76200" cmpd="sng">
            <a:solidFill>
              <a:srgbClr val="003366"/>
            </a:solidFill>
            <a:headEnd type="none" w="med" len="med"/>
            <a:tailEnd type="arrow"/>
          </a:ln>
          <a:effectLst>
            <a:innerShdw blurRad="63500" dist="50800" dir="13500000">
              <a:prstClr val="black">
                <a:alpha val="50000"/>
              </a:prstClr>
            </a:innerShdw>
          </a:effectLst>
        </p:spPr>
        <p:style>
          <a:lnRef idx="3">
            <a:schemeClr val="accent6"/>
          </a:lnRef>
          <a:fillRef idx="0">
            <a:schemeClr val="accent6"/>
          </a:fillRef>
          <a:effectRef idx="2">
            <a:schemeClr val="accent6"/>
          </a:effectRef>
          <a:fontRef idx="minor">
            <a:schemeClr val="tx1"/>
          </a:fontRef>
        </p:style>
      </p:cxnSp>
      <p:sp>
        <p:nvSpPr>
          <p:cNvPr id="31" name="Multiply 30"/>
          <p:cNvSpPr/>
          <p:nvPr/>
        </p:nvSpPr>
        <p:spPr bwMode="auto">
          <a:xfrm>
            <a:off x="541867" y="7477760"/>
            <a:ext cx="1083733" cy="1625600"/>
          </a:xfrm>
          <a:prstGeom prst="mathMultiply">
            <a:avLst/>
          </a:prstGeom>
          <a:solidFill>
            <a:schemeClr val="tx1"/>
          </a:solidFill>
          <a:ln w="9525" cap="flat" cmpd="sng" algn="ctr">
            <a:solidFill>
              <a:schemeClr val="bg1"/>
            </a:solidFill>
            <a:prstDash val="solid"/>
            <a:round/>
            <a:headEnd type="none" w="med" len="med"/>
            <a:tailEnd type="none" w="med" len="med"/>
          </a:ln>
          <a:effectLst/>
        </p:spPr>
        <p:txBody>
          <a:bodyPr lIns="130039" tIns="65020" rIns="130039" bIns="65020"/>
          <a:lstStyle/>
          <a:p>
            <a:pPr>
              <a:defRPr/>
            </a:pPr>
            <a:r>
              <a:rPr lang="en-US" dirty="0"/>
              <a:t>k</a:t>
            </a:r>
          </a:p>
        </p:txBody>
      </p:sp>
      <p:sp>
        <p:nvSpPr>
          <p:cNvPr id="28" name="TextBox 27"/>
          <p:cNvSpPr txBox="1"/>
          <p:nvPr/>
        </p:nvSpPr>
        <p:spPr>
          <a:xfrm>
            <a:off x="12354560" y="2384215"/>
            <a:ext cx="541867" cy="442103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t="100000"/>
            </a:path>
            <a:tileRect r="-100000" b="-100000"/>
          </a:gradFill>
        </p:spPr>
        <p:txBody>
          <a:bodyPr lIns="130039" tIns="65020" rIns="130039" bIns="65020">
            <a:spAutoFit/>
          </a:bodyPr>
          <a:lstStyle/>
          <a:p>
            <a:pPr algn="ctr">
              <a:defRPr/>
            </a:pPr>
            <a:r>
              <a:rPr lang="en-US" sz="4000" b="1" dirty="0"/>
              <a:t>Freedom</a:t>
            </a:r>
          </a:p>
        </p:txBody>
      </p:sp>
      <p:sp>
        <p:nvSpPr>
          <p:cNvPr id="29" name="Rectangle 28"/>
          <p:cNvSpPr>
            <a:spLocks noChangeArrowheads="1"/>
          </p:cNvSpPr>
          <p:nvPr/>
        </p:nvSpPr>
        <p:spPr bwMode="auto">
          <a:xfrm>
            <a:off x="863600" y="1143000"/>
            <a:ext cx="4768427" cy="5075740"/>
          </a:xfrm>
          <a:prstGeom prst="rect">
            <a:avLst/>
          </a:prstGeom>
          <a:blipFill>
            <a:blip r:embed="rId2" cstate="print"/>
            <a:tile tx="0" ty="0" sx="100000" sy="100000" flip="none" algn="tl"/>
          </a:blipFill>
          <a:ln w="19050">
            <a:noFill/>
            <a:miter lim="800000"/>
            <a:headEnd/>
            <a:tailEnd/>
          </a:ln>
          <a:effectLst>
            <a:outerShdw blurRad="225425" dist="50800" dir="5220000" algn="ctr">
              <a:srgbClr val="000000">
                <a:alpha val="33000"/>
              </a:srgbClr>
            </a:outerShdw>
          </a:effectLst>
          <a:scene3d>
            <a:camera prst="perspectiveFront" fov="3000000">
              <a:rot lat="298856" lon="20101139" rev="26212"/>
            </a:camera>
            <a:lightRig rig="harsh" dir="t">
              <a:rot lat="0" lon="0" rev="3000000"/>
            </a:lightRig>
          </a:scene3d>
          <a:sp3d extrusionH="254000" contourW="19050">
            <a:bevelT w="82550" h="44450" prst="angle"/>
            <a:bevelB w="82550" h="44450" prst="softRound"/>
            <a:contourClr>
              <a:srgbClr val="FFFFFF"/>
            </a:contourClr>
          </a:sp3d>
        </p:spPr>
        <p:txBody>
          <a:bodyPr lIns="130039" tIns="65020" rIns="130039" bIns="65020">
            <a:spAutoFit/>
          </a:bodyPr>
          <a:lstStyle/>
          <a:p>
            <a:pPr>
              <a:lnSpc>
                <a:spcPct val="90000"/>
              </a:lnSpc>
              <a:defRPr/>
            </a:pPr>
            <a:r>
              <a:rPr lang="en-US" sz="5100" dirty="0">
                <a:latin typeface="Arial Narrow" pitchFamily="34" charset="0"/>
              </a:rPr>
              <a:t>“Do not hold back discipline from the child, Although you beat him with the rod, he will not die.”  </a:t>
            </a:r>
          </a:p>
          <a:p>
            <a:pPr>
              <a:lnSpc>
                <a:spcPct val="90000"/>
              </a:lnSpc>
              <a:defRPr/>
            </a:pPr>
            <a:r>
              <a:rPr lang="en-US" sz="5100" dirty="0">
                <a:latin typeface="Arial Narrow" pitchFamily="34" charset="0"/>
              </a:rPr>
              <a:t>-</a:t>
            </a:r>
            <a:r>
              <a:rPr lang="en-US" sz="4600" dirty="0">
                <a:latin typeface="Arial Narrow" pitchFamily="34" charset="0"/>
              </a:rPr>
              <a:t>Proverbs  23:13</a:t>
            </a:r>
            <a:endParaRPr lang="en-US" sz="5100" dirty="0">
              <a:latin typeface="Arial Narrow" pitchFamily="34" charset="0"/>
            </a:endParaRPr>
          </a:p>
        </p:txBody>
      </p:sp>
      <p:sp>
        <p:nvSpPr>
          <p:cNvPr id="32" name="Rectangle 31"/>
          <p:cNvSpPr>
            <a:spLocks noChangeArrowheads="1"/>
          </p:cNvSpPr>
          <p:nvPr/>
        </p:nvSpPr>
        <p:spPr bwMode="auto">
          <a:xfrm>
            <a:off x="6426200" y="1600200"/>
            <a:ext cx="5635413" cy="6488435"/>
          </a:xfrm>
          <a:prstGeom prst="rect">
            <a:avLst/>
          </a:prstGeom>
          <a:blipFill>
            <a:blip r:embed="rId2" cstate="print"/>
            <a:tile tx="0" ty="0" sx="100000" sy="100000" flip="none" algn="tl"/>
          </a:blipFill>
          <a:ln w="19050">
            <a:noFill/>
            <a:miter lim="800000"/>
            <a:headEnd/>
            <a:tailEnd/>
          </a:ln>
          <a:effectLst>
            <a:outerShdw blurRad="225425" dist="50800" dir="5220000" algn="ctr">
              <a:srgbClr val="000000">
                <a:alpha val="33000"/>
              </a:srgbClr>
            </a:outerShdw>
          </a:effectLst>
          <a:scene3d>
            <a:camera prst="isometricOffAxis2Left"/>
            <a:lightRig rig="harsh" dir="t">
              <a:rot lat="0" lon="0" rev="3000000"/>
            </a:lightRig>
          </a:scene3d>
          <a:sp3d extrusionH="254000" contourW="19050">
            <a:bevelT w="82550" h="44450" prst="angle"/>
            <a:bevelB w="82550" h="44450" prst="angle"/>
            <a:contourClr>
              <a:srgbClr val="FFFFFF"/>
            </a:contourClr>
          </a:sp3d>
        </p:spPr>
        <p:txBody>
          <a:bodyPr lIns="130039" tIns="65020" rIns="130039" bIns="65020">
            <a:spAutoFit/>
          </a:bodyPr>
          <a:lstStyle/>
          <a:p>
            <a:pPr>
              <a:lnSpc>
                <a:spcPct val="90000"/>
              </a:lnSpc>
              <a:defRPr/>
            </a:pPr>
            <a:r>
              <a:rPr lang="en-US" sz="5100" dirty="0"/>
              <a:t>“Poverty and shame </a:t>
            </a:r>
            <a:r>
              <a:rPr lang="en-US" sz="5100" i="1" dirty="0"/>
              <a:t>will come</a:t>
            </a:r>
            <a:r>
              <a:rPr lang="en-US" sz="5100" dirty="0"/>
              <a:t> to him who neglects discipline, But he who regards reproof will be honored.” </a:t>
            </a:r>
            <a:br>
              <a:rPr lang="en-US" sz="5100" dirty="0"/>
            </a:br>
            <a:r>
              <a:rPr lang="en-US" sz="5100" dirty="0"/>
              <a:t>	-</a:t>
            </a:r>
            <a:r>
              <a:rPr lang="en-US" sz="4000" dirty="0"/>
              <a:t>Proverbs 13:18</a:t>
            </a:r>
            <a:endParaRPr lang="en-US" sz="5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defRPr/>
            </a:pPr>
            <a:r>
              <a:rPr lang="en-US" sz="5100" b="1" dirty="0" smtClean="0"/>
              <a:t>Undergirded With Love</a:t>
            </a:r>
          </a:p>
          <a:p>
            <a:pPr eaLnBrk="1" hangingPunct="1">
              <a:lnSpc>
                <a:spcPct val="90000"/>
              </a:lnSpc>
              <a:spcBef>
                <a:spcPct val="0"/>
              </a:spcBef>
              <a:defRPr/>
            </a:pPr>
            <a:r>
              <a:rPr lang="en-US" sz="4600" dirty="0" smtClean="0"/>
              <a:t>“We can learn all kinds of ‘techniques’ for disciplining, but they are bound to fail unless, at heart, we have a loving relationship with our child.”         </a:t>
            </a:r>
          </a:p>
          <a:p>
            <a:pPr lvl="1" eaLnBrk="1" hangingPunct="1">
              <a:lnSpc>
                <a:spcPct val="90000"/>
              </a:lnSpc>
              <a:spcBef>
                <a:spcPct val="0"/>
              </a:spcBef>
              <a:buFont typeface="Wingdings" pitchFamily="2" charset="2"/>
              <a:buNone/>
              <a:defRPr/>
            </a:pPr>
            <a:r>
              <a:rPr lang="en-US" sz="2600" dirty="0" smtClean="0">
                <a:solidFill>
                  <a:schemeClr val="tx1">
                    <a:lumMod val="95000"/>
                    <a:lumOff val="5000"/>
                  </a:schemeClr>
                </a:solidFill>
              </a:rPr>
              <a:t>-</a:t>
            </a:r>
            <a:r>
              <a:rPr lang="en-US" sz="3400" i="1" dirty="0" smtClean="0">
                <a:solidFill>
                  <a:schemeClr val="tx1">
                    <a:lumMod val="95000"/>
                    <a:lumOff val="5000"/>
                  </a:schemeClr>
                </a:solidFill>
              </a:rPr>
              <a:t>The Price of Privilege</a:t>
            </a:r>
            <a:r>
              <a:rPr lang="en-US" sz="3400" dirty="0" smtClean="0">
                <a:solidFill>
                  <a:schemeClr val="tx1">
                    <a:lumMod val="95000"/>
                    <a:lumOff val="5000"/>
                  </a:schemeClr>
                </a:solidFill>
              </a:rPr>
              <a:t>, Madeline Levine</a:t>
            </a:r>
          </a:p>
          <a:p>
            <a:pPr lvl="1" eaLnBrk="1" hangingPunct="1">
              <a:lnSpc>
                <a:spcPct val="90000"/>
              </a:lnSpc>
              <a:spcBef>
                <a:spcPct val="0"/>
              </a:spcBef>
              <a:buFont typeface="Wingdings" pitchFamily="2" charset="2"/>
              <a:buNone/>
              <a:defRPr/>
            </a:pPr>
            <a:endParaRPr lang="en-US" sz="2600" dirty="0" smtClean="0">
              <a:solidFill>
                <a:schemeClr val="tx1">
                  <a:lumMod val="95000"/>
                  <a:lumOff val="5000"/>
                </a:schemeClr>
              </a:solidFill>
            </a:endParaRPr>
          </a:p>
          <a:p>
            <a:pPr eaLnBrk="1" hangingPunct="1">
              <a:lnSpc>
                <a:spcPct val="90000"/>
              </a:lnSpc>
              <a:spcBef>
                <a:spcPct val="0"/>
              </a:spcBef>
              <a:defRPr/>
            </a:pPr>
            <a:r>
              <a:rPr lang="en-US" sz="4800" dirty="0" smtClean="0"/>
              <a:t>Good Warmth!</a:t>
            </a:r>
          </a:p>
          <a:p>
            <a:pPr eaLnBrk="1" hangingPunct="1">
              <a:lnSpc>
                <a:spcPct val="90000"/>
              </a:lnSpc>
              <a:spcBef>
                <a:spcPct val="0"/>
              </a:spcBef>
              <a:buFont typeface="Wingdings 2" pitchFamily="18" charset="2"/>
              <a:buNone/>
              <a:defRPr/>
            </a:pPr>
            <a:endParaRPr lang="en-US" sz="4000" dirty="0" smtClean="0"/>
          </a:p>
        </p:txBody>
      </p:sp>
      <p:sp>
        <p:nvSpPr>
          <p:cNvPr id="24580" name="AutoShape 6" descr="Image result for steel undergirding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sp>
        <p:nvSpPr>
          <p:cNvPr id="24581" name="AutoShape 8" descr="Image result for steel undergirding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pic>
        <p:nvPicPr>
          <p:cNvPr id="21514" name="Picture 10" descr="Image result for steel undergirdings"/>
          <p:cNvPicPr>
            <a:picLocks noChangeAspect="1" noChangeArrowheads="1"/>
          </p:cNvPicPr>
          <p:nvPr/>
        </p:nvPicPr>
        <p:blipFill>
          <a:blip r:embed="rId2" cstate="print"/>
          <a:srcRect/>
          <a:stretch>
            <a:fillRect/>
          </a:stretch>
        </p:blipFill>
        <p:spPr bwMode="auto">
          <a:xfrm>
            <a:off x="7044267" y="5960533"/>
            <a:ext cx="5201920" cy="3467947"/>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dissolve">
                                      <p:cBhvr>
                                        <p:cTn id="7" dur="500"/>
                                        <p:tgtEl>
                                          <p:spTgt spid="28675">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8675">
                                            <p:txEl>
                                              <p:pRg st="2" end="2"/>
                                            </p:txEl>
                                          </p:spTgt>
                                        </p:tgtEl>
                                        <p:attrNameLst>
                                          <p:attrName>style.visibility</p:attrName>
                                        </p:attrNameLst>
                                      </p:cBhvr>
                                      <p:to>
                                        <p:strVal val="visible"/>
                                      </p:to>
                                    </p:set>
                                    <p:animEffect transition="in" filter="dissolve">
                                      <p:cBhvr>
                                        <p:cTn id="10" dur="500"/>
                                        <p:tgtEl>
                                          <p:spTgt spid="2867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1514"/>
                                        </p:tgtEl>
                                        <p:attrNameLst>
                                          <p:attrName>style.visibility</p:attrName>
                                        </p:attrNameLst>
                                      </p:cBhvr>
                                      <p:to>
                                        <p:strVal val="visible"/>
                                      </p:to>
                                    </p:set>
                                    <p:animEffect transition="in" filter="dissolve">
                                      <p:cBhvr>
                                        <p:cTn id="15" dur="500"/>
                                        <p:tgtEl>
                                          <p:spTgt spid="215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8675">
                                            <p:txEl>
                                              <p:pRg st="4" end="4"/>
                                            </p:txEl>
                                          </p:spTgt>
                                        </p:tgtEl>
                                        <p:attrNameLst>
                                          <p:attrName>style.visibility</p:attrName>
                                        </p:attrNameLst>
                                      </p:cBhvr>
                                      <p:to>
                                        <p:strVal val="visible"/>
                                      </p:to>
                                    </p:set>
                                    <p:animEffect transition="in" filter="dissolve">
                                      <p:cBhvr>
                                        <p:cTn id="20"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2530"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pPr>
            <a:r>
              <a:rPr lang="en-US" sz="5100" b="1" dirty="0" smtClean="0"/>
              <a:t>Difficult? YES.  Needed? Absolutely</a:t>
            </a:r>
          </a:p>
          <a:p>
            <a:pPr eaLnBrk="1" hangingPunct="1">
              <a:lnSpc>
                <a:spcPct val="90000"/>
              </a:lnSpc>
              <a:spcBef>
                <a:spcPct val="0"/>
              </a:spcBef>
            </a:pPr>
            <a:r>
              <a:rPr lang="en-US" sz="4600" dirty="0" smtClean="0"/>
              <a:t>Levine: “This is not to say we won't have moments of profound disappointment, or anger. We most certainly will. We will also have moments of absolutely hating our role as "bad cop," as the parent who is paying attention, setting limits, defining consequences, and, in the process, incurring our children's anger.” </a:t>
            </a:r>
            <a:r>
              <a:rPr lang="en-US" sz="2600" i="1" dirty="0" smtClean="0"/>
              <a:t>-The Price of Privilege</a:t>
            </a:r>
          </a:p>
          <a:p>
            <a:pPr eaLnBrk="1" hangingPunct="1">
              <a:lnSpc>
                <a:spcPct val="90000"/>
              </a:lnSpc>
              <a:spcBef>
                <a:spcPct val="0"/>
              </a:spcBef>
              <a:buNone/>
            </a:pPr>
            <a:endParaRPr lang="en-US" sz="2600" i="1" dirty="0" smtClean="0"/>
          </a:p>
          <a:p>
            <a:pPr eaLnBrk="1" hangingPunct="1">
              <a:lnSpc>
                <a:spcPct val="90000"/>
              </a:lnSpc>
              <a:spcBef>
                <a:spcPct val="0"/>
              </a:spcBef>
            </a:pPr>
            <a:r>
              <a:rPr lang="en-US" sz="4400" dirty="0" smtClean="0"/>
              <a:t>However, It Is Mandatory!</a:t>
            </a:r>
            <a:endParaRPr lang="en-US" sz="4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dissolve">
                                      <p:cBhvr>
                                        <p:cTn id="7" dur="500"/>
                                        <p:tgtEl>
                                          <p:spTgt spid="225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530">
                                            <p:txEl>
                                              <p:pRg st="3" end="3"/>
                                            </p:txEl>
                                          </p:spTgt>
                                        </p:tgtEl>
                                        <p:attrNameLst>
                                          <p:attrName>style.visibility</p:attrName>
                                        </p:attrNameLst>
                                      </p:cBhvr>
                                      <p:to>
                                        <p:strVal val="visible"/>
                                      </p:to>
                                    </p:set>
                                    <p:animEffect transition="in" filter="dissolve">
                                      <p:cBhvr>
                                        <p:cTn id="12" dur="500"/>
                                        <p:tgtEl>
                                          <p:spTgt spid="225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30722" name="Content Placeholder 2"/>
          <p:cNvSpPr>
            <a:spLocks noGrp="1"/>
          </p:cNvSpPr>
          <p:nvPr>
            <p:ph sz="quarter" idx="1"/>
          </p:nvPr>
        </p:nvSpPr>
        <p:spPr>
          <a:xfrm>
            <a:off x="325120" y="2059093"/>
            <a:ext cx="12679680" cy="7694507"/>
          </a:xfrm>
        </p:spPr>
        <p:txBody>
          <a:bodyPr/>
          <a:lstStyle/>
          <a:p>
            <a:pPr eaLnBrk="1" hangingPunct="1">
              <a:lnSpc>
                <a:spcPct val="90000"/>
              </a:lnSpc>
              <a:spcBef>
                <a:spcPct val="0"/>
              </a:spcBef>
              <a:buFont typeface="Wingdings 2" pitchFamily="18" charset="2"/>
              <a:buNone/>
            </a:pPr>
            <a:r>
              <a:rPr lang="en-US" sz="5100" b="1" dirty="0" smtClean="0"/>
              <a:t>Difficult? YES.  Needed? Absolutely</a:t>
            </a:r>
          </a:p>
          <a:p>
            <a:pPr eaLnBrk="1" hangingPunct="1">
              <a:lnSpc>
                <a:spcPct val="90000"/>
              </a:lnSpc>
              <a:spcBef>
                <a:spcPct val="0"/>
              </a:spcBef>
            </a:pPr>
            <a:r>
              <a:rPr lang="en-US" sz="4600" dirty="0" smtClean="0"/>
              <a:t>Levine: “Busy parents already feel guilty about the little time they have to spend with their children.  Few of them want to "waste time" in conflict and anger and as a result are often only too happy to sidestep discipline issues. The unfortunate result is that children do not learn how to take responsibility, control their impulses, or be thoughtful.”  </a:t>
            </a:r>
            <a:r>
              <a:rPr lang="en-US" sz="2800" i="1" dirty="0" smtClean="0"/>
              <a:t>The Price of Privilege </a:t>
            </a:r>
            <a:r>
              <a:rPr lang="en-US" sz="2800" dirty="0" smtClean="0"/>
              <a:t>pg 153</a:t>
            </a:r>
            <a:endParaRPr lang="en-US" sz="4600" dirty="0" smtClean="0"/>
          </a:p>
          <a:p>
            <a:pPr eaLnBrk="1" hangingPunct="1">
              <a:lnSpc>
                <a:spcPct val="90000"/>
              </a:lnSpc>
              <a:spcBef>
                <a:spcPct val="0"/>
              </a:spcBef>
            </a:pPr>
            <a:endParaRPr lang="en-US" sz="40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pPr>
            <a:r>
              <a:rPr lang="en-US" sz="5100" b="1" dirty="0" smtClean="0"/>
              <a:t>Bad Discipline: Criticism </a:t>
            </a:r>
          </a:p>
          <a:p>
            <a:pPr eaLnBrk="1" hangingPunct="1">
              <a:lnSpc>
                <a:spcPct val="90000"/>
              </a:lnSpc>
              <a:spcBef>
                <a:spcPct val="0"/>
              </a:spcBef>
            </a:pPr>
            <a:r>
              <a:rPr lang="en-US" sz="4600" dirty="0" smtClean="0"/>
              <a:t>Focus on cutting down the person rather than critiquing the behavior. </a:t>
            </a:r>
          </a:p>
          <a:p>
            <a:pPr eaLnBrk="1" hangingPunct="1">
              <a:lnSpc>
                <a:spcPct val="90000"/>
              </a:lnSpc>
              <a:spcBef>
                <a:spcPct val="0"/>
              </a:spcBef>
            </a:pPr>
            <a:r>
              <a:rPr lang="en-US" sz="4600" dirty="0" smtClean="0"/>
              <a:t>“Don’t do that- don’t be an idiot.”</a:t>
            </a:r>
          </a:p>
          <a:p>
            <a:pPr eaLnBrk="1" hangingPunct="1">
              <a:lnSpc>
                <a:spcPct val="90000"/>
              </a:lnSpc>
              <a:spcBef>
                <a:spcPct val="0"/>
              </a:spcBef>
            </a:pPr>
            <a:r>
              <a:rPr lang="en-US" sz="4600" dirty="0" smtClean="0"/>
              <a:t>Subtle criticism is just as bad, maybe worse</a:t>
            </a:r>
          </a:p>
          <a:p>
            <a:pPr eaLnBrk="1" hangingPunct="1">
              <a:lnSpc>
                <a:spcPct val="90000"/>
              </a:lnSpc>
              <a:spcBef>
                <a:spcPct val="0"/>
              </a:spcBef>
            </a:pPr>
            <a:r>
              <a:rPr lang="en-US" sz="4600" dirty="0" smtClean="0"/>
              <a:t>“Your cousin can write her ‘R’s’, why can’t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dissolve">
                                      <p:cBhvr>
                                        <p:cTn id="7" dur="500"/>
                                        <p:tgtEl>
                                          <p:spTgt spid="28675">
                                            <p:txEl>
                                              <p:pRg st="1" end="1"/>
                                            </p:txEl>
                                          </p:spTgt>
                                        </p:tgtEl>
                                      </p:cBhvr>
                                    </p:animEffect>
                                  </p:childTnLst>
                                  <p:subTnLst>
                                    <p:animClr>
                                      <p:cBhvr override="childStyle">
                                        <p:cTn dur="1" fill="hold" display="0" masterRel="nextClick" afterEffect="1"/>
                                        <p:tgtEl>
                                          <p:spTgt spid="28675">
                                            <p:txEl>
                                              <p:pRg st="1" end="1"/>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dissolve">
                                      <p:cBhvr>
                                        <p:cTn id="12" dur="500"/>
                                        <p:tgtEl>
                                          <p:spTgt spid="28675">
                                            <p:txEl>
                                              <p:pRg st="2" end="2"/>
                                            </p:txEl>
                                          </p:spTgt>
                                        </p:tgtEl>
                                      </p:cBhvr>
                                    </p:animEffect>
                                  </p:childTnLst>
                                  <p:subTnLst>
                                    <p:animClr>
                                      <p:cBhvr override="childStyle">
                                        <p:cTn dur="1" fill="hold" display="0" masterRel="nextClick" afterEffect="1"/>
                                        <p:tgtEl>
                                          <p:spTgt spid="28675">
                                            <p:txEl>
                                              <p:pRg st="2" end="2"/>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animEffect transition="in" filter="dissolve">
                                      <p:cBhvr>
                                        <p:cTn id="17" dur="500"/>
                                        <p:tgtEl>
                                          <p:spTgt spid="28675">
                                            <p:txEl>
                                              <p:pRg st="3" end="3"/>
                                            </p:txEl>
                                          </p:spTgt>
                                        </p:tgtEl>
                                      </p:cBhvr>
                                    </p:animEffect>
                                  </p:childTnLst>
                                  <p:subTnLst>
                                    <p:animClr>
                                      <p:cBhvr override="childStyle">
                                        <p:cTn dur="1" fill="hold" display="0" masterRel="nextClick" afterEffect="1"/>
                                        <p:tgtEl>
                                          <p:spTgt spid="28675">
                                            <p:txEl>
                                              <p:pRg st="3" end="3"/>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675">
                                            <p:txEl>
                                              <p:pRg st="4" end="4"/>
                                            </p:txEl>
                                          </p:spTgt>
                                        </p:tgtEl>
                                        <p:attrNameLst>
                                          <p:attrName>style.visibility</p:attrName>
                                        </p:attrNameLst>
                                      </p:cBhvr>
                                      <p:to>
                                        <p:strVal val="visible"/>
                                      </p:to>
                                    </p:set>
                                    <p:animEffect transition="in" filter="dissolve">
                                      <p:cBhvr>
                                        <p:cTn id="22"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defRPr/>
            </a:pPr>
            <a:r>
              <a:rPr lang="en-US" sz="5100" b="1" dirty="0" smtClean="0"/>
              <a:t>Bad Discipline: Criticism </a:t>
            </a:r>
          </a:p>
          <a:p>
            <a:pPr eaLnBrk="1" hangingPunct="1">
              <a:lnSpc>
                <a:spcPct val="90000"/>
              </a:lnSpc>
              <a:spcBef>
                <a:spcPct val="0"/>
              </a:spcBef>
              <a:defRPr/>
            </a:pPr>
            <a:r>
              <a:rPr lang="en-US" sz="4600" dirty="0" smtClean="0"/>
              <a:t>Levine: "You would be so cute if you just lost ten pounds so you could wear those little tank tops all the girls are wearing." (Said by a size-four mother with eating problems herself who can't bear the idea that her daughter's body type is stocky not svelte.)” </a:t>
            </a:r>
            <a:r>
              <a:rPr lang="en-US" sz="2600" i="1" dirty="0" smtClean="0"/>
              <a:t>-The Price of Privilege pg 146</a:t>
            </a:r>
          </a:p>
          <a:p>
            <a:pPr eaLnBrk="1" hangingPunct="1">
              <a:lnSpc>
                <a:spcPct val="90000"/>
              </a:lnSpc>
              <a:spcBef>
                <a:spcPct val="0"/>
              </a:spcBef>
              <a:defRPr/>
            </a:pPr>
            <a:r>
              <a:rPr lang="en-US" sz="4600" dirty="0" smtClean="0"/>
              <a:t>Levine: “No matter how delicate or oblique you think you are being, statements like these are clear declarations that your child is "not good enough</a:t>
            </a:r>
            <a:r>
              <a:rPr lang="en-US" sz="2600" dirty="0" smtClean="0"/>
              <a:t>.</a:t>
            </a:r>
            <a:r>
              <a:rPr lang="en-US" sz="4600" dirty="0" smtClean="0"/>
              <a:t>”</a:t>
            </a:r>
            <a:r>
              <a:rPr lang="en-US" sz="2600" dirty="0" smtClean="0"/>
              <a:t>   </a:t>
            </a:r>
            <a:r>
              <a:rPr lang="en-US" sz="2600" i="1" dirty="0" smtClean="0"/>
              <a:t>-The Price of Privilege pg 17</a:t>
            </a:r>
            <a:endParaRPr lang="en-US" sz="2600" b="1" dirty="0" smtClean="0"/>
          </a:p>
          <a:p>
            <a:pPr eaLnBrk="1" hangingPunct="1">
              <a:defRPr/>
            </a:pPr>
            <a:endParaRPr lang="en-US" sz="3300" dirty="0" smtClean="0">
              <a:solidFill>
                <a:schemeClr val="tx1">
                  <a:lumMod val="95000"/>
                  <a:lumOff val="5000"/>
                </a:schemeClr>
              </a:solidFill>
            </a:endParaRPr>
          </a:p>
          <a:p>
            <a:pPr eaLnBrk="1" hangingPunct="1">
              <a:lnSpc>
                <a:spcPct val="90000"/>
              </a:lnSpc>
              <a:spcBef>
                <a:spcPct val="0"/>
              </a:spcBef>
              <a:defRPr/>
            </a:pPr>
            <a:endParaRPr lang="en-US"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dissolve">
                                      <p:cBhvr>
                                        <p:cTn id="7" dur="500"/>
                                        <p:tgtEl>
                                          <p:spTgt spid="28675">
                                            <p:txEl>
                                              <p:pRg st="1" end="1"/>
                                            </p:txEl>
                                          </p:spTgt>
                                        </p:tgtEl>
                                      </p:cBhvr>
                                    </p:animEffect>
                                  </p:childTnLst>
                                  <p:subTnLst>
                                    <p:animClr>
                                      <p:cBhvr override="childStyle">
                                        <p:cTn dur="1" fill="hold" display="0" masterRel="nextClick" afterEffect="1"/>
                                        <p:tgtEl>
                                          <p:spTgt spid="28675">
                                            <p:txEl>
                                              <p:pRg st="1" end="1"/>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dissolve">
                                      <p:cBhvr>
                                        <p:cTn id="12"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31746"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pPr>
            <a:r>
              <a:rPr lang="en-US" sz="5100" b="1" dirty="0" smtClean="0"/>
              <a:t>Bad Discipline: Criticism</a:t>
            </a:r>
          </a:p>
          <a:p>
            <a:pPr eaLnBrk="1" hangingPunct="1">
              <a:lnSpc>
                <a:spcPct val="90000"/>
              </a:lnSpc>
              <a:spcBef>
                <a:spcPct val="0"/>
              </a:spcBef>
            </a:pPr>
            <a:r>
              <a:rPr lang="en-US" sz="4600" b="1" dirty="0" smtClean="0"/>
              <a:t>DQ</a:t>
            </a:r>
            <a:r>
              <a:rPr lang="en-US" sz="4600" dirty="0" smtClean="0"/>
              <a:t>: Why do we criticize like this?</a:t>
            </a:r>
          </a:p>
          <a:p>
            <a:pPr eaLnBrk="1" hangingPunct="1">
              <a:lnSpc>
                <a:spcPct val="90000"/>
              </a:lnSpc>
              <a:spcBef>
                <a:spcPct val="0"/>
              </a:spcBef>
              <a:buNone/>
            </a:pPr>
            <a:endParaRPr lang="en-US" sz="4600" dirty="0" smtClean="0"/>
          </a:p>
          <a:p>
            <a:pPr>
              <a:lnSpc>
                <a:spcPct val="90000"/>
              </a:lnSpc>
              <a:spcBef>
                <a:spcPct val="0"/>
              </a:spcBef>
            </a:pPr>
            <a:r>
              <a:rPr lang="en-US" sz="4600" dirty="0" smtClean="0"/>
              <a:t>Levine: “Criticism is a way to divert us from our own disappointments and project them instead onto our children. It is a place where parenting can turn truly ugly</a:t>
            </a:r>
            <a:r>
              <a:rPr lang="en-US" sz="4000" i="1" dirty="0" smtClean="0"/>
              <a:t>.</a:t>
            </a:r>
            <a:r>
              <a:rPr lang="en-US" sz="4600" i="1" dirty="0" smtClean="0"/>
              <a:t>”</a:t>
            </a:r>
            <a:r>
              <a:rPr lang="en-US" sz="4000" i="1" dirty="0" smtClean="0"/>
              <a:t>   </a:t>
            </a:r>
          </a:p>
          <a:p>
            <a:pPr>
              <a:lnSpc>
                <a:spcPct val="90000"/>
              </a:lnSpc>
              <a:spcBef>
                <a:spcPct val="0"/>
              </a:spcBef>
              <a:buNone/>
            </a:pPr>
            <a:r>
              <a:rPr lang="en-US" sz="4000" i="1" dirty="0" smtClean="0"/>
              <a:t>   </a:t>
            </a:r>
            <a:r>
              <a:rPr lang="en-US" sz="2800" i="1" dirty="0" smtClean="0"/>
              <a:t>-The Price of Privilege </a:t>
            </a:r>
            <a:r>
              <a:rPr lang="en-US" sz="2800" dirty="0" smtClean="0"/>
              <a:t>Pg 147</a:t>
            </a:r>
          </a:p>
          <a:p>
            <a:pPr>
              <a:lnSpc>
                <a:spcPct val="90000"/>
              </a:lnSpc>
              <a:spcBef>
                <a:spcPct val="0"/>
              </a:spcBef>
              <a:buNone/>
            </a:pPr>
            <a:endParaRPr lang="en-US" sz="2800" dirty="0" smtClean="0"/>
          </a:p>
          <a:p>
            <a:pPr>
              <a:lnSpc>
                <a:spcPct val="90000"/>
              </a:lnSpc>
              <a:spcBef>
                <a:spcPct val="0"/>
              </a:spcBef>
            </a:pPr>
            <a:r>
              <a:rPr lang="en-US" sz="4400" dirty="0" smtClean="0"/>
              <a:t>My mistake!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animEffect transition="in" filter="dissolve">
                                      <p:cBhvr>
                                        <p:cTn id="7" dur="500"/>
                                        <p:tgtEl>
                                          <p:spTgt spid="31746">
                                            <p:txEl>
                                              <p:pRg st="1" end="1"/>
                                            </p:txEl>
                                          </p:spTgt>
                                        </p:tgtEl>
                                      </p:cBhvr>
                                    </p:animEffect>
                                  </p:childTnLst>
                                  <p:subTnLst>
                                    <p:animClr>
                                      <p:cBhvr override="childStyle">
                                        <p:cTn dur="1" fill="hold" display="0" masterRel="nextClick" afterEffect="1"/>
                                        <p:tgtEl>
                                          <p:spTgt spid="31746">
                                            <p:txEl>
                                              <p:pRg st="1" end="1"/>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746">
                                            <p:txEl>
                                              <p:pRg st="3" end="3"/>
                                            </p:txEl>
                                          </p:spTgt>
                                        </p:tgtEl>
                                        <p:attrNameLst>
                                          <p:attrName>style.visibility</p:attrName>
                                        </p:attrNameLst>
                                      </p:cBhvr>
                                      <p:to>
                                        <p:strVal val="visible"/>
                                      </p:to>
                                    </p:set>
                                    <p:animEffect transition="in" filter="dissolve">
                                      <p:cBhvr>
                                        <p:cTn id="12" dur="500"/>
                                        <p:tgtEl>
                                          <p:spTgt spid="31746">
                                            <p:txEl>
                                              <p:pRg st="3" end="3"/>
                                            </p:txEl>
                                          </p:spTgt>
                                        </p:tgtEl>
                                      </p:cBhvr>
                                    </p:animEffect>
                                  </p:childTnLst>
                                  <p:subTnLst>
                                    <p:animClr>
                                      <p:cBhvr override="childStyle">
                                        <p:cTn dur="1" fill="hold" display="0" masterRel="nextClick" afterEffect="1"/>
                                        <p:tgtEl>
                                          <p:spTgt spid="31746">
                                            <p:txEl>
                                              <p:pRg st="3" end="3"/>
                                            </p:txEl>
                                          </p:spTgt>
                                        </p:tgtEl>
                                        <p:attrNameLst>
                                          <p:attrName>ppt_c</p:attrName>
                                        </p:attrNameLst>
                                      </p:cBhvr>
                                      <p:to>
                                        <a:srgbClr val="808080"/>
                                      </p:to>
                                    </p:animClr>
                                  </p:subTnLst>
                                </p:cTn>
                              </p:par>
                              <p:par>
                                <p:cTn id="13" presetID="9" presetClass="entr" presetSubtype="0" fill="hold" nodeType="withEffect">
                                  <p:stCondLst>
                                    <p:cond delay="0"/>
                                  </p:stCondLst>
                                  <p:childTnLst>
                                    <p:set>
                                      <p:cBhvr>
                                        <p:cTn id="14" dur="1" fill="hold">
                                          <p:stCondLst>
                                            <p:cond delay="0"/>
                                          </p:stCondLst>
                                        </p:cTn>
                                        <p:tgtEl>
                                          <p:spTgt spid="31746">
                                            <p:txEl>
                                              <p:pRg st="4" end="4"/>
                                            </p:txEl>
                                          </p:spTgt>
                                        </p:tgtEl>
                                        <p:attrNameLst>
                                          <p:attrName>style.visibility</p:attrName>
                                        </p:attrNameLst>
                                      </p:cBhvr>
                                      <p:to>
                                        <p:strVal val="visible"/>
                                      </p:to>
                                    </p:set>
                                    <p:animEffect transition="in" filter="dissolve">
                                      <p:cBhvr>
                                        <p:cTn id="15" dur="500"/>
                                        <p:tgtEl>
                                          <p:spTgt spid="31746">
                                            <p:txEl>
                                              <p:pRg st="4" end="4"/>
                                            </p:txEl>
                                          </p:spTgt>
                                        </p:tgtEl>
                                      </p:cBhvr>
                                    </p:animEffect>
                                  </p:childTnLst>
                                  <p:subTnLst>
                                    <p:animClr>
                                      <p:cBhvr override="childStyle">
                                        <p:cTn dur="1" fill="hold" display="0" masterRel="nextClick" afterEffect="1"/>
                                        <p:tgtEl>
                                          <p:spTgt spid="31746">
                                            <p:txEl>
                                              <p:pRg st="4" end="4"/>
                                            </p:txEl>
                                          </p:spTgt>
                                        </p:tgtEl>
                                        <p:attrNameLst>
                                          <p:attrName>ppt_c</p:attrName>
                                        </p:attrNameLst>
                                      </p:cBhvr>
                                      <p:to>
                                        <a:srgbClr val="808080"/>
                                      </p:to>
                                    </p:animClr>
                                  </p:subTnLst>
                                </p:cTn>
                              </p:par>
                              <p:par>
                                <p:cTn id="16" presetID="9" presetClass="entr" presetSubtype="0" fill="hold" nodeType="withEffect">
                                  <p:stCondLst>
                                    <p:cond delay="0"/>
                                  </p:stCondLst>
                                  <p:childTnLst>
                                    <p:set>
                                      <p:cBhvr>
                                        <p:cTn id="17" dur="1" fill="hold">
                                          <p:stCondLst>
                                            <p:cond delay="0"/>
                                          </p:stCondLst>
                                        </p:cTn>
                                        <p:tgtEl>
                                          <p:spTgt spid="31746">
                                            <p:txEl>
                                              <p:pRg st="6" end="6"/>
                                            </p:txEl>
                                          </p:spTgt>
                                        </p:tgtEl>
                                        <p:attrNameLst>
                                          <p:attrName>style.visibility</p:attrName>
                                        </p:attrNameLst>
                                      </p:cBhvr>
                                      <p:to>
                                        <p:strVal val="visible"/>
                                      </p:to>
                                    </p:set>
                                    <p:animEffect transition="in" filter="dissolve">
                                      <p:cBhvr>
                                        <p:cTn id="18" dur="500"/>
                                        <p:tgtEl>
                                          <p:spTgt spid="31746">
                                            <p:txEl>
                                              <p:pRg st="6" end="6"/>
                                            </p:txEl>
                                          </p:spTgt>
                                        </p:tgtEl>
                                      </p:cBhvr>
                                    </p:animEffect>
                                  </p:childTnLst>
                                  <p:subTnLst>
                                    <p:animClr>
                                      <p:cBhvr override="childStyle">
                                        <p:cTn dur="1" fill="hold" display="0" masterRel="nextClick" afterEffect="1"/>
                                        <p:tgtEl>
                                          <p:spTgt spid="31746">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pPr>
            <a:r>
              <a:rPr lang="en-US" sz="5100" b="1" dirty="0" smtClean="0"/>
              <a:t>Bad Discipline: Criticism</a:t>
            </a:r>
          </a:p>
          <a:p>
            <a:pPr>
              <a:lnSpc>
                <a:spcPct val="90000"/>
              </a:lnSpc>
              <a:spcBef>
                <a:spcPct val="0"/>
              </a:spcBef>
            </a:pPr>
            <a:r>
              <a:rPr lang="en-US" sz="4600" dirty="0" smtClean="0"/>
              <a:t>Psalm 139:13-14  You made all the delicate, inner parts of my body and knit me together in my mother’s womb. </a:t>
            </a:r>
            <a:r>
              <a:rPr lang="en-US" sz="4600" baseline="30000" dirty="0" smtClean="0"/>
              <a:t>14 </a:t>
            </a:r>
            <a:r>
              <a:rPr lang="en-US" sz="4600" dirty="0" smtClean="0"/>
              <a:t> Thank you for making me so wonderfully complex! Your workmanship is marvelous—how well I know it. </a:t>
            </a:r>
            <a:endParaRPr lang="en-US"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dissolve">
                                      <p:cBhvr>
                                        <p:cTn id="7"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defRPr/>
            </a:pPr>
            <a:r>
              <a:rPr lang="en-US" sz="5100" b="1" dirty="0" smtClean="0"/>
              <a:t>Criticism is Bad Warmth!</a:t>
            </a:r>
          </a:p>
          <a:p>
            <a:pPr eaLnBrk="1" hangingPunct="1">
              <a:lnSpc>
                <a:spcPct val="90000"/>
              </a:lnSpc>
              <a:spcBef>
                <a:spcPct val="0"/>
              </a:spcBef>
              <a:defRPr/>
            </a:pPr>
            <a:endParaRPr lang="en-US" sz="2600" dirty="0" smtClean="0">
              <a:solidFill>
                <a:schemeClr val="tx1">
                  <a:lumMod val="95000"/>
                  <a:lumOff val="5000"/>
                </a:schemeClr>
              </a:solidFill>
            </a:endParaRPr>
          </a:p>
          <a:p>
            <a:pPr eaLnBrk="1" hangingPunct="1">
              <a:lnSpc>
                <a:spcPct val="90000"/>
              </a:lnSpc>
              <a:spcBef>
                <a:spcPct val="0"/>
              </a:spcBef>
              <a:defRPr/>
            </a:pPr>
            <a:endParaRPr lang="en-US" sz="4000" dirty="0" smtClean="0"/>
          </a:p>
          <a:p>
            <a:pPr eaLnBrk="1" hangingPunct="1">
              <a:lnSpc>
                <a:spcPct val="90000"/>
              </a:lnSpc>
              <a:spcBef>
                <a:spcPct val="0"/>
              </a:spcBef>
              <a:buFont typeface="Wingdings 2" pitchFamily="18" charset="2"/>
              <a:buNone/>
              <a:defRPr/>
            </a:pPr>
            <a:endParaRPr lang="en-US" sz="4000" dirty="0" smtClean="0"/>
          </a:p>
        </p:txBody>
      </p:sp>
      <p:sp>
        <p:nvSpPr>
          <p:cNvPr id="35844" name="AutoShape 6" descr="Image result for steel undergirding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sp>
        <p:nvSpPr>
          <p:cNvPr id="35845" name="AutoShape 8" descr="Image result for steel undergirding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pic>
        <p:nvPicPr>
          <p:cNvPr id="21514" name="Picture 10" descr="Image result for steel undergirdings"/>
          <p:cNvPicPr>
            <a:picLocks noChangeAspect="1" noChangeArrowheads="1"/>
          </p:cNvPicPr>
          <p:nvPr/>
        </p:nvPicPr>
        <p:blipFill>
          <a:blip r:embed="rId2" cstate="print"/>
          <a:srcRect/>
          <a:stretch>
            <a:fillRect/>
          </a:stretch>
        </p:blipFill>
        <p:spPr bwMode="auto">
          <a:xfrm>
            <a:off x="2616200" y="3505200"/>
            <a:ext cx="7315200" cy="48768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dissolve">
                                      <p:cBhvr>
                                        <p:cTn id="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defRPr/>
            </a:pPr>
            <a:r>
              <a:rPr lang="en-US" sz="5100" b="1" dirty="0" smtClean="0"/>
              <a:t>Bad Discipline: </a:t>
            </a:r>
          </a:p>
          <a:p>
            <a:pPr eaLnBrk="1" hangingPunct="1">
              <a:lnSpc>
                <a:spcPct val="90000"/>
              </a:lnSpc>
              <a:spcBef>
                <a:spcPct val="0"/>
              </a:spcBef>
              <a:buFont typeface="Wingdings 2" pitchFamily="18" charset="2"/>
              <a:buNone/>
              <a:defRPr/>
            </a:pPr>
            <a:r>
              <a:rPr lang="en-US" sz="5100" dirty="0" smtClean="0"/>
              <a:t>Childish Irresponsibility or Willful Defiance?</a:t>
            </a:r>
          </a:p>
          <a:p>
            <a:pPr eaLnBrk="1" hangingPunct="1">
              <a:lnSpc>
                <a:spcPct val="90000"/>
              </a:lnSpc>
              <a:spcBef>
                <a:spcPct val="0"/>
              </a:spcBef>
              <a:buFont typeface="Wingdings 2" pitchFamily="18" charset="2"/>
              <a:buNone/>
              <a:defRPr/>
            </a:pPr>
            <a:endParaRPr lang="en-US" sz="4600" dirty="0" smtClean="0">
              <a:solidFill>
                <a:schemeClr val="tx1">
                  <a:lumMod val="85000"/>
                  <a:lumOff val="15000"/>
                </a:schemeClr>
              </a:solidFill>
            </a:endParaRPr>
          </a:p>
        </p:txBody>
      </p:sp>
      <p:sp>
        <p:nvSpPr>
          <p:cNvPr id="36868" name="AutoShape 5" descr="Image result for boy who broke dishe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sp>
        <p:nvSpPr>
          <p:cNvPr id="36869" name="AutoShape 7" descr="Image result for boy broke dishe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pic>
        <p:nvPicPr>
          <p:cNvPr id="10" name="Picture 15" descr="Image result for spills milk"/>
          <p:cNvPicPr>
            <a:picLocks noChangeAspect="1" noChangeArrowheads="1"/>
          </p:cNvPicPr>
          <p:nvPr/>
        </p:nvPicPr>
        <p:blipFill>
          <a:blip r:embed="rId2" cstate="print"/>
          <a:srcRect/>
          <a:stretch>
            <a:fillRect/>
          </a:stretch>
        </p:blipFill>
        <p:spPr bwMode="auto">
          <a:xfrm>
            <a:off x="1517227" y="4488462"/>
            <a:ext cx="4226560" cy="3650827"/>
          </a:xfrm>
          <a:prstGeom prst="rect">
            <a:avLst/>
          </a:prstGeom>
          <a:noFill/>
          <a:ln w="38100">
            <a:solidFill>
              <a:schemeClr val="tx1"/>
            </a:solidFill>
            <a:miter lim="800000"/>
            <a:headEnd/>
            <a:tailEnd/>
          </a:ln>
        </p:spPr>
      </p:pic>
      <p:pic>
        <p:nvPicPr>
          <p:cNvPr id="11" name="Picture 2" descr="Image result for an angry child"/>
          <p:cNvPicPr>
            <a:picLocks noChangeAspect="1" noChangeArrowheads="1"/>
          </p:cNvPicPr>
          <p:nvPr/>
        </p:nvPicPr>
        <p:blipFill>
          <a:blip r:embed="rId3" cstate="print"/>
          <a:srcRect/>
          <a:stretch>
            <a:fillRect/>
          </a:stretch>
        </p:blipFill>
        <p:spPr bwMode="auto">
          <a:xfrm>
            <a:off x="7044268" y="4551680"/>
            <a:ext cx="5210951" cy="3467947"/>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dissolve">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2004704" y="3842136"/>
            <a:ext cx="3342256" cy="872028"/>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797" tIns="50797" rIns="50797" bIns="50797" anchor="ctr">
            <a:spAutoFit/>
          </a:bodyPr>
          <a:lstStyle>
            <a:lvl1pPr algn="l">
              <a:defRPr sz="5000">
                <a:solidFill>
                  <a:srgbClr val="FFFFFF"/>
                </a:solidFill>
              </a:defRPr>
            </a:lvl1pPr>
          </a:lstStyle>
          <a:p>
            <a:r>
              <a:t>Connection</a:t>
            </a:r>
          </a:p>
        </p:txBody>
      </p:sp>
      <p:sp>
        <p:nvSpPr>
          <p:cNvPr id="135" name="Shape 135"/>
          <p:cNvSpPr/>
          <p:nvPr/>
        </p:nvSpPr>
        <p:spPr>
          <a:xfrm>
            <a:off x="8157711" y="3842136"/>
            <a:ext cx="2845325" cy="872028"/>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797" tIns="50797" rIns="50797" bIns="50797" anchor="ctr">
            <a:spAutoFit/>
          </a:bodyPr>
          <a:lstStyle>
            <a:lvl1pPr algn="l">
              <a:defRPr sz="5000">
                <a:solidFill>
                  <a:srgbClr val="FFFFFF"/>
                </a:solidFill>
              </a:defRPr>
            </a:lvl1pPr>
          </a:lstStyle>
          <a:p>
            <a:r>
              <a:t>Discipline</a:t>
            </a:r>
          </a:p>
        </p:txBody>
      </p:sp>
      <p:sp>
        <p:nvSpPr>
          <p:cNvPr id="136" name="Shape 136"/>
          <p:cNvSpPr/>
          <p:nvPr/>
        </p:nvSpPr>
        <p:spPr>
          <a:xfrm>
            <a:off x="1120205" y="5257800"/>
            <a:ext cx="11097195" cy="3426573"/>
          </a:xfrm>
          <a:prstGeom prst="rect">
            <a:avLst/>
          </a:prstGeom>
          <a:blipFill>
            <a:blip r:embed="rId3"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50797" tIns="50797" rIns="50797" bIns="50797" anchor="ctr">
            <a:spAutoFit/>
          </a:bodyPr>
          <a:lstStyle/>
          <a:p>
            <a:pPr algn="l">
              <a:lnSpc>
                <a:spcPct val="90000"/>
              </a:lnSpc>
              <a:defRPr sz="3800">
                <a:solidFill>
                  <a:srgbClr val="FFFFFF"/>
                </a:solidFill>
              </a:defRPr>
            </a:pPr>
            <a:r>
              <a:rPr sz="4800" spc="174" dirty="0"/>
              <a:t>While both </a:t>
            </a:r>
            <a:r>
              <a:rPr sz="4800" spc="191" dirty="0"/>
              <a:t>connection and discipline on their own are important parenting</a:t>
            </a:r>
            <a:r>
              <a:rPr sz="4800" spc="331" dirty="0"/>
              <a:t> </a:t>
            </a:r>
            <a:r>
              <a:rPr sz="4800" dirty="0"/>
              <a:t>factors, what is really predictive of how well kids do is the </a:t>
            </a:r>
            <a:r>
              <a:rPr sz="4800" i="1" dirty="0">
                <a:latin typeface="Helvetica"/>
                <a:ea typeface="Helvetica"/>
                <a:cs typeface="Helvetica"/>
                <a:sym typeface="Helvetica"/>
              </a:rPr>
              <a:t>interac</a:t>
            </a:r>
            <a:r>
              <a:rPr sz="4800" i="1" spc="31" dirty="0">
                <a:latin typeface="Helvetica"/>
                <a:ea typeface="Helvetica"/>
                <a:cs typeface="Helvetica"/>
                <a:sym typeface="Helvetica"/>
              </a:rPr>
              <a:t>tion</a:t>
            </a:r>
            <a:r>
              <a:rPr sz="4800" i="1" spc="31" dirty="0">
                <a:latin typeface="Times New Roman"/>
                <a:ea typeface="Times New Roman"/>
                <a:cs typeface="Times New Roman"/>
                <a:sym typeface="Times New Roman"/>
              </a:rPr>
              <a:t> </a:t>
            </a:r>
            <a:r>
              <a:rPr sz="4800" spc="31" dirty="0"/>
              <a:t>of these two factors (Levine).</a:t>
            </a:r>
          </a:p>
        </p:txBody>
      </p:sp>
      <p:sp>
        <p:nvSpPr>
          <p:cNvPr id="137" name="Shape 137"/>
          <p:cNvSpPr/>
          <p:nvPr/>
        </p:nvSpPr>
        <p:spPr>
          <a:xfrm>
            <a:off x="4742496" y="2057400"/>
            <a:ext cx="3625987" cy="872028"/>
          </a:xfrm>
          <a:prstGeom prst="rect">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50797" tIns="50797" rIns="50797" bIns="50797" anchor="ctr">
            <a:spAutoFit/>
          </a:bodyPr>
          <a:lstStyle>
            <a:lvl1pPr algn="l">
              <a:defRPr sz="5000">
                <a:solidFill>
                  <a:srgbClr val="FFFFFF"/>
                </a:solidFill>
              </a:defRPr>
            </a:lvl1pPr>
          </a:lstStyle>
          <a:p>
            <a:r>
              <a:t>Two Factors</a:t>
            </a:r>
          </a:p>
        </p:txBody>
      </p:sp>
      <p:sp>
        <p:nvSpPr>
          <p:cNvPr id="138" name="Shape 138"/>
          <p:cNvSpPr/>
          <p:nvPr/>
        </p:nvSpPr>
        <p:spPr>
          <a:xfrm>
            <a:off x="2715310" y="390270"/>
            <a:ext cx="7574183" cy="1333692"/>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8000"/>
            </a:lvl1pPr>
          </a:lstStyle>
          <a:p>
            <a:r>
              <a:t>Parenting Styles</a:t>
            </a: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animBg="1" advAuto="0"/>
      <p:bldP spid="135" grpId="2" animBg="1" advAuto="0"/>
      <p:bldP spid="136" grpId="3" animBg="1"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defRPr/>
            </a:pPr>
            <a:r>
              <a:rPr lang="en-US" sz="5100" b="1" dirty="0" smtClean="0"/>
              <a:t>Bad Discipline: </a:t>
            </a:r>
          </a:p>
          <a:p>
            <a:pPr eaLnBrk="1" hangingPunct="1">
              <a:lnSpc>
                <a:spcPct val="90000"/>
              </a:lnSpc>
              <a:spcBef>
                <a:spcPct val="0"/>
              </a:spcBef>
              <a:buFont typeface="Wingdings 2" pitchFamily="18" charset="2"/>
              <a:buNone/>
              <a:defRPr/>
            </a:pPr>
            <a:r>
              <a:rPr lang="en-US" sz="5100" dirty="0" smtClean="0"/>
              <a:t>Childish Irresponsibility </a:t>
            </a:r>
            <a:r>
              <a:rPr lang="en-US" sz="5100" dirty="0" smtClean="0">
                <a:solidFill>
                  <a:schemeClr val="bg1">
                    <a:lumMod val="65000"/>
                  </a:schemeClr>
                </a:solidFill>
              </a:rPr>
              <a:t>or Willful Defiance?</a:t>
            </a:r>
          </a:p>
          <a:p>
            <a:pPr eaLnBrk="1" hangingPunct="1">
              <a:lnSpc>
                <a:spcPct val="90000"/>
              </a:lnSpc>
              <a:spcBef>
                <a:spcPct val="0"/>
              </a:spcBef>
              <a:defRPr/>
            </a:pPr>
            <a:r>
              <a:rPr lang="en-US" sz="4600" dirty="0" smtClean="0">
                <a:solidFill>
                  <a:schemeClr val="tx1">
                    <a:lumMod val="85000"/>
                    <a:lumOff val="15000"/>
                  </a:schemeClr>
                </a:solidFill>
              </a:rPr>
              <a:t>Handle gently with understanding</a:t>
            </a:r>
          </a:p>
          <a:p>
            <a:pPr lvl="1" eaLnBrk="1" hangingPunct="1">
              <a:lnSpc>
                <a:spcPct val="90000"/>
              </a:lnSpc>
              <a:spcBef>
                <a:spcPct val="0"/>
              </a:spcBef>
              <a:defRPr/>
            </a:pPr>
            <a:r>
              <a:rPr lang="en-US" sz="4000" i="1" dirty="0" smtClean="0">
                <a:solidFill>
                  <a:schemeClr val="tx1">
                    <a:lumMod val="85000"/>
                    <a:lumOff val="15000"/>
                  </a:schemeClr>
                </a:solidFill>
              </a:rPr>
              <a:t>OMG,  do you realize how much that cost?</a:t>
            </a:r>
          </a:p>
          <a:p>
            <a:pPr lvl="1" eaLnBrk="1" hangingPunct="1">
              <a:lnSpc>
                <a:spcPct val="90000"/>
              </a:lnSpc>
              <a:spcBef>
                <a:spcPct val="0"/>
              </a:spcBef>
              <a:defRPr/>
            </a:pPr>
            <a:r>
              <a:rPr lang="en-US" sz="4000" dirty="0" smtClean="0">
                <a:solidFill>
                  <a:schemeClr val="tx1">
                    <a:lumMod val="85000"/>
                    <a:lumOff val="15000"/>
                  </a:schemeClr>
                </a:solidFill>
              </a:rPr>
              <a:t>How many times have you had to apologize?</a:t>
            </a:r>
          </a:p>
        </p:txBody>
      </p:sp>
      <p:sp>
        <p:nvSpPr>
          <p:cNvPr id="37892" name="AutoShape 5" descr="Image result for boy who broke dishe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sp>
        <p:nvSpPr>
          <p:cNvPr id="37893" name="AutoShape 7" descr="Image result for boy broke dishe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animEffect transition="in" filter="dissolve">
                                      <p:cBhvr>
                                        <p:cTn id="7" dur="500"/>
                                        <p:tgtEl>
                                          <p:spTgt spid="286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5">
                                            <p:txEl>
                                              <p:pRg st="3" end="3"/>
                                            </p:txEl>
                                          </p:spTgt>
                                        </p:tgtEl>
                                        <p:attrNameLst>
                                          <p:attrName>style.visibility</p:attrName>
                                        </p:attrNameLst>
                                      </p:cBhvr>
                                      <p:to>
                                        <p:strVal val="visible"/>
                                      </p:to>
                                    </p:set>
                                    <p:animEffect transition="in" filter="dissolve">
                                      <p:cBhvr>
                                        <p:cTn id="12" dur="500"/>
                                        <p:tgtEl>
                                          <p:spTgt spid="28675">
                                            <p:txEl>
                                              <p:pRg st="3" end="3"/>
                                            </p:txEl>
                                          </p:spTgt>
                                        </p:tgtEl>
                                      </p:cBhvr>
                                    </p:animEffect>
                                  </p:childTnLst>
                                  <p:subTnLst>
                                    <p:animClr>
                                      <p:cBhvr override="childStyle">
                                        <p:cTn dur="1" fill="hold" display="0" masterRel="nextClick" afterEffect="1"/>
                                        <p:tgtEl>
                                          <p:spTgt spid="28675">
                                            <p:txEl>
                                              <p:pRg st="3" end="3"/>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animEffect transition="in" filter="dissolve">
                                      <p:cBhvr>
                                        <p:cTn id="17"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defRPr/>
            </a:pPr>
            <a:r>
              <a:rPr lang="en-US" sz="5100" b="1" dirty="0" smtClean="0"/>
              <a:t>Bad Discipline: </a:t>
            </a:r>
          </a:p>
          <a:p>
            <a:pPr eaLnBrk="1" hangingPunct="1">
              <a:lnSpc>
                <a:spcPct val="90000"/>
              </a:lnSpc>
              <a:spcBef>
                <a:spcPct val="0"/>
              </a:spcBef>
              <a:buFont typeface="Wingdings 2" pitchFamily="18" charset="2"/>
              <a:buNone/>
              <a:defRPr/>
            </a:pPr>
            <a:r>
              <a:rPr lang="en-US" sz="5100" dirty="0" smtClean="0"/>
              <a:t>Childish Irresponsibility </a:t>
            </a:r>
            <a:r>
              <a:rPr lang="en-US" sz="5100" dirty="0" smtClean="0">
                <a:solidFill>
                  <a:schemeClr val="bg1">
                    <a:lumMod val="65000"/>
                  </a:schemeClr>
                </a:solidFill>
              </a:rPr>
              <a:t>or Willful Defiance?</a:t>
            </a:r>
          </a:p>
          <a:p>
            <a:pPr eaLnBrk="1" hangingPunct="1">
              <a:lnSpc>
                <a:spcPct val="90000"/>
              </a:lnSpc>
              <a:spcBef>
                <a:spcPct val="0"/>
              </a:spcBef>
              <a:defRPr/>
            </a:pPr>
            <a:r>
              <a:rPr lang="en-US" sz="4600" dirty="0" smtClean="0">
                <a:solidFill>
                  <a:schemeClr val="bg1">
                    <a:lumMod val="65000"/>
                  </a:schemeClr>
                </a:solidFill>
              </a:rPr>
              <a:t>Handle gently with understanding</a:t>
            </a:r>
          </a:p>
          <a:p>
            <a:pPr eaLnBrk="1" hangingPunct="1">
              <a:lnSpc>
                <a:spcPct val="90000"/>
              </a:lnSpc>
              <a:spcBef>
                <a:spcPct val="0"/>
              </a:spcBef>
              <a:defRPr/>
            </a:pPr>
            <a:r>
              <a:rPr lang="en-US" sz="4600" dirty="0" smtClean="0">
                <a:solidFill>
                  <a:schemeClr val="tx1">
                    <a:lumMod val="85000"/>
                    <a:lumOff val="15000"/>
                  </a:schemeClr>
                </a:solidFill>
              </a:rPr>
              <a:t>Opportunity for training</a:t>
            </a:r>
          </a:p>
          <a:p>
            <a:pPr lvl="1" eaLnBrk="1" hangingPunct="1">
              <a:lnSpc>
                <a:spcPct val="90000"/>
              </a:lnSpc>
              <a:spcBef>
                <a:spcPct val="0"/>
              </a:spcBef>
              <a:defRPr/>
            </a:pPr>
            <a:r>
              <a:rPr lang="en-US" dirty="0" smtClean="0">
                <a:solidFill>
                  <a:schemeClr val="tx1">
                    <a:lumMod val="85000"/>
                    <a:lumOff val="15000"/>
                  </a:schemeClr>
                </a:solidFill>
              </a:rPr>
              <a:t>“</a:t>
            </a:r>
            <a:r>
              <a:rPr lang="en-US" sz="4600" i="1" dirty="0" smtClean="0">
                <a:solidFill>
                  <a:schemeClr val="tx1">
                    <a:lumMod val="85000"/>
                    <a:lumOff val="15000"/>
                  </a:schemeClr>
                </a:solidFill>
              </a:rPr>
              <a:t>OK, let’s see how we can fix this together.”</a:t>
            </a:r>
          </a:p>
          <a:p>
            <a:pPr lvl="1" eaLnBrk="1" hangingPunct="1">
              <a:lnSpc>
                <a:spcPct val="90000"/>
              </a:lnSpc>
              <a:spcBef>
                <a:spcPct val="0"/>
              </a:spcBef>
              <a:defRPr/>
            </a:pPr>
            <a:r>
              <a:rPr lang="en-US" sz="4600" i="1" dirty="0" smtClean="0">
                <a:solidFill>
                  <a:schemeClr val="tx1">
                    <a:lumMod val="85000"/>
                    <a:lumOff val="15000"/>
                  </a:schemeClr>
                </a:solidFill>
              </a:rPr>
              <a:t>“Let’s use your rewards to buy a replacement, rather than ice cream.”</a:t>
            </a:r>
            <a:endParaRPr lang="en-US" i="1" dirty="0" smtClean="0">
              <a:solidFill>
                <a:schemeClr val="tx1">
                  <a:lumMod val="85000"/>
                  <a:lumOff val="15000"/>
                </a:schemeClr>
              </a:solidFill>
            </a:endParaRPr>
          </a:p>
        </p:txBody>
      </p:sp>
      <p:sp>
        <p:nvSpPr>
          <p:cNvPr id="38916" name="AutoShape 5" descr="Image result for boy who broke dishe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sp>
        <p:nvSpPr>
          <p:cNvPr id="38917" name="AutoShape 7" descr="Image result for boy broke dishe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5">
                                            <p:txEl>
                                              <p:pRg st="4" end="4"/>
                                            </p:txEl>
                                          </p:spTgt>
                                        </p:tgtEl>
                                        <p:attrNameLst>
                                          <p:attrName>style.visibility</p:attrName>
                                        </p:attrNameLst>
                                      </p:cBhvr>
                                      <p:to>
                                        <p:strVal val="visible"/>
                                      </p:to>
                                    </p:set>
                                    <p:animEffect transition="in" filter="dissolve">
                                      <p:cBhvr>
                                        <p:cTn id="7" dur="500"/>
                                        <p:tgtEl>
                                          <p:spTgt spid="2867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5">
                                            <p:txEl>
                                              <p:pRg st="5" end="5"/>
                                            </p:txEl>
                                          </p:spTgt>
                                        </p:tgtEl>
                                        <p:attrNameLst>
                                          <p:attrName>style.visibility</p:attrName>
                                        </p:attrNameLst>
                                      </p:cBhvr>
                                      <p:to>
                                        <p:strVal val="visible"/>
                                      </p:to>
                                    </p:set>
                                    <p:animEffect transition="in" filter="dissolve">
                                      <p:cBhvr>
                                        <p:cTn id="12"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defRPr/>
            </a:pPr>
            <a:r>
              <a:rPr lang="en-US" sz="5100" b="1" dirty="0" smtClean="0"/>
              <a:t>Bad Discipline: </a:t>
            </a:r>
          </a:p>
          <a:p>
            <a:pPr eaLnBrk="1" hangingPunct="1">
              <a:lnSpc>
                <a:spcPct val="90000"/>
              </a:lnSpc>
              <a:spcBef>
                <a:spcPct val="0"/>
              </a:spcBef>
              <a:buFont typeface="Wingdings 2" pitchFamily="18" charset="2"/>
              <a:buNone/>
              <a:defRPr/>
            </a:pPr>
            <a:r>
              <a:rPr lang="en-US" sz="5100" dirty="0" smtClean="0"/>
              <a:t>Childish Irresponsibility </a:t>
            </a:r>
            <a:r>
              <a:rPr lang="en-US" sz="5100" dirty="0" smtClean="0">
                <a:solidFill>
                  <a:schemeClr val="bg1">
                    <a:lumMod val="65000"/>
                  </a:schemeClr>
                </a:solidFill>
              </a:rPr>
              <a:t>or Willful Defiance?</a:t>
            </a:r>
          </a:p>
          <a:p>
            <a:pPr eaLnBrk="1" hangingPunct="1">
              <a:lnSpc>
                <a:spcPct val="90000"/>
              </a:lnSpc>
              <a:spcBef>
                <a:spcPct val="0"/>
              </a:spcBef>
              <a:defRPr/>
            </a:pPr>
            <a:r>
              <a:rPr lang="en-US" sz="4600" dirty="0" smtClean="0">
                <a:solidFill>
                  <a:schemeClr val="bg1">
                    <a:lumMod val="65000"/>
                  </a:schemeClr>
                </a:solidFill>
              </a:rPr>
              <a:t>Handle gently with understanding</a:t>
            </a:r>
          </a:p>
          <a:p>
            <a:pPr eaLnBrk="1" hangingPunct="1">
              <a:lnSpc>
                <a:spcPct val="90000"/>
              </a:lnSpc>
              <a:spcBef>
                <a:spcPct val="0"/>
              </a:spcBef>
              <a:defRPr/>
            </a:pPr>
            <a:r>
              <a:rPr lang="en-US" sz="4600" dirty="0" smtClean="0">
                <a:solidFill>
                  <a:schemeClr val="tx1">
                    <a:lumMod val="85000"/>
                    <a:lumOff val="15000"/>
                  </a:schemeClr>
                </a:solidFill>
              </a:rPr>
              <a:t>Opportunity for training</a:t>
            </a:r>
          </a:p>
          <a:p>
            <a:pPr lvl="1" eaLnBrk="1" hangingPunct="1">
              <a:lnSpc>
                <a:spcPct val="90000"/>
              </a:lnSpc>
              <a:spcBef>
                <a:spcPct val="0"/>
              </a:spcBef>
              <a:defRPr/>
            </a:pPr>
            <a:r>
              <a:rPr lang="en-US" sz="4600" dirty="0" smtClean="0">
                <a:solidFill>
                  <a:schemeClr val="tx1">
                    <a:lumMod val="95000"/>
                    <a:lumOff val="5000"/>
                  </a:schemeClr>
                </a:solidFill>
              </a:rPr>
              <a:t>Alcorn: “When a child loses or breaks a toy, a parent who feels sorry for the child will often replace the toy with a new one. Meanwhile, the child is deprived of learning the way life functions. You must care for things, because</a:t>
            </a:r>
            <a:endParaRPr lang="en-US" sz="4600" b="1" dirty="0" smtClean="0">
              <a:solidFill>
                <a:schemeClr val="tx1">
                  <a:lumMod val="95000"/>
                  <a:lumOff val="5000"/>
                </a:schemeClr>
              </a:solidFill>
            </a:endParaRPr>
          </a:p>
          <a:p>
            <a:pPr eaLnBrk="1" hangingPunct="1">
              <a:lnSpc>
                <a:spcPct val="90000"/>
              </a:lnSpc>
              <a:spcBef>
                <a:spcPct val="0"/>
              </a:spcBef>
              <a:buFont typeface="Wingdings 2" pitchFamily="18" charset="2"/>
              <a:buNone/>
              <a:defRPr/>
            </a:pPr>
            <a:endParaRPr lang="en-US" sz="4600" dirty="0" smtClean="0">
              <a:solidFill>
                <a:schemeClr val="tx1">
                  <a:lumMod val="85000"/>
                  <a:lumOff val="15000"/>
                </a:schemeClr>
              </a:solidFill>
            </a:endParaRPr>
          </a:p>
        </p:txBody>
      </p:sp>
      <p:sp>
        <p:nvSpPr>
          <p:cNvPr id="39940" name="AutoShape 5" descr="Image result for boy who broke dishe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sp>
        <p:nvSpPr>
          <p:cNvPr id="39941" name="AutoShape 7" descr="Image result for boy broke dishe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defRPr/>
            </a:pPr>
            <a:r>
              <a:rPr lang="en-US" sz="5100" b="1" dirty="0" smtClean="0"/>
              <a:t>Bad Discipline: </a:t>
            </a:r>
          </a:p>
          <a:p>
            <a:pPr eaLnBrk="1" hangingPunct="1">
              <a:lnSpc>
                <a:spcPct val="90000"/>
              </a:lnSpc>
              <a:spcBef>
                <a:spcPct val="0"/>
              </a:spcBef>
              <a:buFont typeface="Wingdings 2" pitchFamily="18" charset="2"/>
              <a:buNone/>
              <a:defRPr/>
            </a:pPr>
            <a:r>
              <a:rPr lang="en-US" sz="5100" dirty="0" smtClean="0"/>
              <a:t>Childish Irresponsibility </a:t>
            </a:r>
            <a:r>
              <a:rPr lang="en-US" sz="5100" dirty="0" smtClean="0">
                <a:solidFill>
                  <a:schemeClr val="bg1">
                    <a:lumMod val="65000"/>
                  </a:schemeClr>
                </a:solidFill>
              </a:rPr>
              <a:t>or Willful Defiance?</a:t>
            </a:r>
          </a:p>
          <a:p>
            <a:pPr eaLnBrk="1" hangingPunct="1">
              <a:lnSpc>
                <a:spcPct val="90000"/>
              </a:lnSpc>
              <a:spcBef>
                <a:spcPct val="0"/>
              </a:spcBef>
              <a:defRPr/>
            </a:pPr>
            <a:r>
              <a:rPr lang="en-US" sz="4600" dirty="0" smtClean="0">
                <a:solidFill>
                  <a:schemeClr val="bg1">
                    <a:lumMod val="65000"/>
                  </a:schemeClr>
                </a:solidFill>
              </a:rPr>
              <a:t>Handle gently with understanding</a:t>
            </a:r>
          </a:p>
          <a:p>
            <a:pPr eaLnBrk="1" hangingPunct="1">
              <a:lnSpc>
                <a:spcPct val="90000"/>
              </a:lnSpc>
              <a:spcBef>
                <a:spcPct val="0"/>
              </a:spcBef>
              <a:defRPr/>
            </a:pPr>
            <a:r>
              <a:rPr lang="en-US" sz="4600" dirty="0" smtClean="0">
                <a:solidFill>
                  <a:schemeClr val="tx1">
                    <a:lumMod val="85000"/>
                    <a:lumOff val="15000"/>
                  </a:schemeClr>
                </a:solidFill>
              </a:rPr>
              <a:t>Opportunity for training</a:t>
            </a:r>
          </a:p>
          <a:p>
            <a:pPr lvl="1" eaLnBrk="1" hangingPunct="1">
              <a:lnSpc>
                <a:spcPct val="90000"/>
              </a:lnSpc>
              <a:spcBef>
                <a:spcPct val="0"/>
              </a:spcBef>
              <a:defRPr/>
            </a:pPr>
            <a:r>
              <a:rPr lang="en-US" sz="4600" dirty="0" smtClean="0">
                <a:solidFill>
                  <a:schemeClr val="tx1">
                    <a:lumMod val="95000"/>
                    <a:lumOff val="5000"/>
                  </a:schemeClr>
                </a:solidFill>
              </a:rPr>
              <a:t>… there are consequences to having them lost or broken. If the consequences are removed, the wrong lesson is learned: “It’s okay to be careless because you get what you want anyway.”  -</a:t>
            </a:r>
            <a:r>
              <a:rPr lang="en-US" sz="2600" dirty="0" smtClean="0">
                <a:solidFill>
                  <a:schemeClr val="tx1">
                    <a:lumMod val="95000"/>
                    <a:lumOff val="5000"/>
                  </a:schemeClr>
                </a:solidFill>
              </a:rPr>
              <a:t>Randy Alcorn, </a:t>
            </a:r>
            <a:r>
              <a:rPr lang="en-US" sz="2600" i="1" dirty="0" smtClean="0">
                <a:solidFill>
                  <a:schemeClr val="tx1">
                    <a:lumMod val="95000"/>
                    <a:lumOff val="5000"/>
                  </a:schemeClr>
                </a:solidFill>
              </a:rPr>
              <a:t>Money, Possessions and Eternity</a:t>
            </a:r>
            <a:endParaRPr lang="en-US" sz="2600" b="1" i="1" dirty="0" smtClean="0">
              <a:solidFill>
                <a:schemeClr val="tx1">
                  <a:lumMod val="95000"/>
                  <a:lumOff val="5000"/>
                </a:schemeClr>
              </a:solidFill>
            </a:endParaRPr>
          </a:p>
          <a:p>
            <a:pPr eaLnBrk="1" hangingPunct="1">
              <a:lnSpc>
                <a:spcPct val="90000"/>
              </a:lnSpc>
              <a:spcBef>
                <a:spcPct val="0"/>
              </a:spcBef>
              <a:defRPr/>
            </a:pPr>
            <a:endParaRPr lang="en-US" sz="4600" b="1" dirty="0" smtClean="0">
              <a:solidFill>
                <a:schemeClr val="tx1">
                  <a:lumMod val="85000"/>
                  <a:lumOff val="15000"/>
                </a:schemeClr>
              </a:solidFill>
            </a:endParaRPr>
          </a:p>
          <a:p>
            <a:pPr eaLnBrk="1" hangingPunct="1">
              <a:lnSpc>
                <a:spcPct val="90000"/>
              </a:lnSpc>
              <a:spcBef>
                <a:spcPct val="0"/>
              </a:spcBef>
              <a:buFont typeface="Wingdings 2" pitchFamily="18" charset="2"/>
              <a:buNone/>
              <a:defRPr/>
            </a:pPr>
            <a:endParaRPr lang="en-US" sz="4600" dirty="0" smtClean="0">
              <a:solidFill>
                <a:schemeClr val="tx1">
                  <a:lumMod val="85000"/>
                  <a:lumOff val="15000"/>
                </a:schemeClr>
              </a:solidFill>
            </a:endParaRPr>
          </a:p>
        </p:txBody>
      </p:sp>
      <p:sp>
        <p:nvSpPr>
          <p:cNvPr id="40964" name="AutoShape 5" descr="Image result for boy who broke dishe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sp>
        <p:nvSpPr>
          <p:cNvPr id="40965" name="AutoShape 7" descr="Image result for boy broke dishe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679680" cy="7694507"/>
          </a:xfrm>
        </p:spPr>
        <p:txBody>
          <a:bodyPr/>
          <a:lstStyle/>
          <a:p>
            <a:pPr eaLnBrk="1" hangingPunct="1">
              <a:lnSpc>
                <a:spcPct val="90000"/>
              </a:lnSpc>
              <a:spcBef>
                <a:spcPct val="0"/>
              </a:spcBef>
              <a:buFont typeface="Wingdings 2" pitchFamily="18" charset="2"/>
              <a:buNone/>
              <a:defRPr/>
            </a:pPr>
            <a:r>
              <a:rPr lang="en-US" sz="5100" b="1" dirty="0" smtClean="0"/>
              <a:t>Bad Discipline: </a:t>
            </a:r>
          </a:p>
          <a:p>
            <a:pPr eaLnBrk="1" hangingPunct="1">
              <a:lnSpc>
                <a:spcPct val="90000"/>
              </a:lnSpc>
              <a:spcBef>
                <a:spcPct val="0"/>
              </a:spcBef>
              <a:buFont typeface="Wingdings 2" pitchFamily="18" charset="2"/>
              <a:buNone/>
              <a:defRPr/>
            </a:pPr>
            <a:r>
              <a:rPr lang="en-US" sz="5100" dirty="0" smtClean="0"/>
              <a:t>Childish </a:t>
            </a:r>
            <a:r>
              <a:rPr lang="en-US" sz="5100" dirty="0" smtClean="0">
                <a:solidFill>
                  <a:schemeClr val="bg1">
                    <a:lumMod val="65000"/>
                  </a:schemeClr>
                </a:solidFill>
              </a:rPr>
              <a:t>Irresponsibility or </a:t>
            </a:r>
            <a:r>
              <a:rPr lang="en-US" sz="5100" dirty="0" smtClean="0">
                <a:solidFill>
                  <a:schemeClr val="tx1">
                    <a:lumMod val="95000"/>
                    <a:lumOff val="5000"/>
                  </a:schemeClr>
                </a:solidFill>
              </a:rPr>
              <a:t>Willful Defiance?</a:t>
            </a:r>
          </a:p>
          <a:p>
            <a:pPr eaLnBrk="1" hangingPunct="1">
              <a:lnSpc>
                <a:spcPct val="90000"/>
              </a:lnSpc>
              <a:spcBef>
                <a:spcPct val="0"/>
              </a:spcBef>
              <a:defRPr/>
            </a:pPr>
            <a:endParaRPr lang="en-US" sz="4600" b="1" dirty="0" smtClean="0">
              <a:solidFill>
                <a:schemeClr val="tx1">
                  <a:lumMod val="85000"/>
                  <a:lumOff val="15000"/>
                </a:schemeClr>
              </a:solidFill>
            </a:endParaRPr>
          </a:p>
          <a:p>
            <a:pPr eaLnBrk="1" hangingPunct="1">
              <a:lnSpc>
                <a:spcPct val="90000"/>
              </a:lnSpc>
              <a:spcBef>
                <a:spcPct val="0"/>
              </a:spcBef>
              <a:buFont typeface="Wingdings 2" pitchFamily="18" charset="2"/>
              <a:buNone/>
              <a:defRPr/>
            </a:pPr>
            <a:endParaRPr lang="en-US" sz="4600" dirty="0" smtClean="0">
              <a:solidFill>
                <a:schemeClr val="tx1">
                  <a:lumMod val="85000"/>
                  <a:lumOff val="15000"/>
                </a:schemeClr>
              </a:solidFill>
            </a:endParaRPr>
          </a:p>
        </p:txBody>
      </p:sp>
      <p:sp>
        <p:nvSpPr>
          <p:cNvPr id="41988" name="AutoShape 5" descr="Image result for boy who broke dishe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sp>
        <p:nvSpPr>
          <p:cNvPr id="41989" name="AutoShape 7" descr="Image result for boy broke dishe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pic>
        <p:nvPicPr>
          <p:cNvPr id="41990" name="Picture 2" descr="Image result for an angry child"/>
          <p:cNvPicPr>
            <a:picLocks noChangeAspect="1" noChangeArrowheads="1"/>
          </p:cNvPicPr>
          <p:nvPr/>
        </p:nvPicPr>
        <p:blipFill>
          <a:blip r:embed="rId2" cstate="print"/>
          <a:srcRect/>
          <a:stretch>
            <a:fillRect/>
          </a:stretch>
        </p:blipFill>
        <p:spPr bwMode="auto">
          <a:xfrm>
            <a:off x="5201920" y="4443307"/>
            <a:ext cx="4398151" cy="2926080"/>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defRPr/>
            </a:pPr>
            <a:r>
              <a:rPr lang="en-US" sz="5100" b="1" dirty="0" smtClean="0"/>
              <a:t>Bad Discipline: </a:t>
            </a:r>
          </a:p>
          <a:p>
            <a:pPr eaLnBrk="1" hangingPunct="1">
              <a:lnSpc>
                <a:spcPct val="90000"/>
              </a:lnSpc>
              <a:spcBef>
                <a:spcPct val="0"/>
              </a:spcBef>
              <a:buFont typeface="Wingdings 2" pitchFamily="18" charset="2"/>
              <a:buNone/>
              <a:defRPr/>
            </a:pPr>
            <a:r>
              <a:rPr lang="en-US" sz="5100" dirty="0" smtClean="0"/>
              <a:t>Childish </a:t>
            </a:r>
            <a:r>
              <a:rPr lang="en-US" sz="5100" dirty="0" smtClean="0">
                <a:solidFill>
                  <a:schemeClr val="bg1">
                    <a:lumMod val="65000"/>
                  </a:schemeClr>
                </a:solidFill>
              </a:rPr>
              <a:t>Irresponsibility or</a:t>
            </a:r>
            <a:r>
              <a:rPr lang="en-US" sz="5100" dirty="0" smtClean="0">
                <a:solidFill>
                  <a:schemeClr val="tx1">
                    <a:lumMod val="65000"/>
                    <a:lumOff val="35000"/>
                  </a:schemeClr>
                </a:solidFill>
              </a:rPr>
              <a:t> </a:t>
            </a:r>
            <a:r>
              <a:rPr lang="en-US" sz="5100" dirty="0" smtClean="0">
                <a:solidFill>
                  <a:schemeClr val="tx1">
                    <a:lumMod val="95000"/>
                    <a:lumOff val="5000"/>
                  </a:schemeClr>
                </a:solidFill>
              </a:rPr>
              <a:t>Willful Defiance?</a:t>
            </a:r>
          </a:p>
          <a:p>
            <a:pPr eaLnBrk="1" hangingPunct="1">
              <a:lnSpc>
                <a:spcPct val="90000"/>
              </a:lnSpc>
              <a:spcBef>
                <a:spcPct val="0"/>
              </a:spcBef>
              <a:defRPr/>
            </a:pPr>
            <a:r>
              <a:rPr lang="en-US" sz="4600" dirty="0" smtClean="0">
                <a:solidFill>
                  <a:schemeClr val="tx1">
                    <a:lumMod val="85000"/>
                    <a:lumOff val="15000"/>
                  </a:schemeClr>
                </a:solidFill>
              </a:rPr>
              <a:t>Refuses to accept parental leadership</a:t>
            </a:r>
          </a:p>
          <a:p>
            <a:pPr eaLnBrk="1" hangingPunct="1">
              <a:lnSpc>
                <a:spcPct val="90000"/>
              </a:lnSpc>
              <a:spcBef>
                <a:spcPct val="0"/>
              </a:spcBef>
              <a:defRPr/>
            </a:pPr>
            <a:r>
              <a:rPr lang="en-US" sz="4600" b="1" dirty="0" smtClean="0">
                <a:solidFill>
                  <a:schemeClr val="tx1">
                    <a:lumMod val="85000"/>
                    <a:lumOff val="15000"/>
                  </a:schemeClr>
                </a:solidFill>
              </a:rPr>
              <a:t>DQ:</a:t>
            </a:r>
            <a:r>
              <a:rPr lang="en-US" sz="4600" dirty="0" smtClean="0">
                <a:solidFill>
                  <a:schemeClr val="tx1">
                    <a:lumMod val="85000"/>
                    <a:lumOff val="15000"/>
                  </a:schemeClr>
                </a:solidFill>
              </a:rPr>
              <a:t> What are some examples? </a:t>
            </a:r>
          </a:p>
          <a:p>
            <a:pPr eaLnBrk="1" hangingPunct="1">
              <a:lnSpc>
                <a:spcPct val="90000"/>
              </a:lnSpc>
              <a:spcBef>
                <a:spcPct val="0"/>
              </a:spcBef>
              <a:defRPr/>
            </a:pPr>
            <a:endParaRPr lang="en-US" sz="4600" dirty="0" smtClean="0">
              <a:solidFill>
                <a:schemeClr val="tx1">
                  <a:lumMod val="85000"/>
                  <a:lumOff val="15000"/>
                </a:schemeClr>
              </a:solidFill>
            </a:endParaRPr>
          </a:p>
        </p:txBody>
      </p:sp>
      <p:sp>
        <p:nvSpPr>
          <p:cNvPr id="43012" name="AutoShape 5" descr="Image result for boy who broke dishe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sp>
        <p:nvSpPr>
          <p:cNvPr id="43013" name="AutoShape 7" descr="Image result for boy broke dishe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animEffect transition="in" filter="dissolve">
                                      <p:cBhvr>
                                        <p:cTn id="7" dur="500"/>
                                        <p:tgtEl>
                                          <p:spTgt spid="286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5">
                                            <p:txEl>
                                              <p:pRg st="3" end="3"/>
                                            </p:txEl>
                                          </p:spTgt>
                                        </p:tgtEl>
                                        <p:attrNameLst>
                                          <p:attrName>style.visibility</p:attrName>
                                        </p:attrNameLst>
                                      </p:cBhvr>
                                      <p:to>
                                        <p:strVal val="visible"/>
                                      </p:to>
                                    </p:set>
                                    <p:animEffect transition="in" filter="dissolve">
                                      <p:cBhvr>
                                        <p:cTn id="1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defRPr/>
            </a:pPr>
            <a:r>
              <a:rPr lang="en-US" sz="5100" b="1" dirty="0" smtClean="0"/>
              <a:t>Bad Discipline: </a:t>
            </a:r>
          </a:p>
          <a:p>
            <a:pPr eaLnBrk="1" hangingPunct="1">
              <a:lnSpc>
                <a:spcPct val="90000"/>
              </a:lnSpc>
              <a:spcBef>
                <a:spcPct val="0"/>
              </a:spcBef>
              <a:buFont typeface="Wingdings 2" pitchFamily="18" charset="2"/>
              <a:buNone/>
              <a:defRPr/>
            </a:pPr>
            <a:r>
              <a:rPr lang="en-US" sz="5100" dirty="0" smtClean="0"/>
              <a:t>Childish </a:t>
            </a:r>
            <a:r>
              <a:rPr lang="en-US" sz="5100" dirty="0" smtClean="0">
                <a:solidFill>
                  <a:schemeClr val="bg1">
                    <a:lumMod val="65000"/>
                  </a:schemeClr>
                </a:solidFill>
              </a:rPr>
              <a:t>Irresponsibility or</a:t>
            </a:r>
            <a:r>
              <a:rPr lang="en-US" sz="5100" dirty="0" smtClean="0">
                <a:solidFill>
                  <a:schemeClr val="tx1">
                    <a:lumMod val="65000"/>
                    <a:lumOff val="35000"/>
                  </a:schemeClr>
                </a:solidFill>
              </a:rPr>
              <a:t> </a:t>
            </a:r>
            <a:r>
              <a:rPr lang="en-US" sz="5100" dirty="0" smtClean="0">
                <a:solidFill>
                  <a:schemeClr val="tx1">
                    <a:lumMod val="95000"/>
                    <a:lumOff val="5000"/>
                  </a:schemeClr>
                </a:solidFill>
              </a:rPr>
              <a:t>Willful Defiance?</a:t>
            </a:r>
          </a:p>
          <a:p>
            <a:pPr eaLnBrk="1" hangingPunct="1">
              <a:lnSpc>
                <a:spcPct val="90000"/>
              </a:lnSpc>
              <a:spcBef>
                <a:spcPct val="0"/>
              </a:spcBef>
              <a:defRPr/>
            </a:pPr>
            <a:r>
              <a:rPr lang="en-US" sz="4600" dirty="0" smtClean="0">
                <a:solidFill>
                  <a:schemeClr val="bg1">
                    <a:lumMod val="50000"/>
                  </a:schemeClr>
                </a:solidFill>
              </a:rPr>
              <a:t>Refuses to accept parental leadership</a:t>
            </a:r>
          </a:p>
          <a:p>
            <a:pPr eaLnBrk="1" hangingPunct="1">
              <a:lnSpc>
                <a:spcPct val="90000"/>
              </a:lnSpc>
              <a:spcBef>
                <a:spcPct val="0"/>
              </a:spcBef>
              <a:defRPr/>
            </a:pPr>
            <a:r>
              <a:rPr lang="en-US" sz="4600" b="1" dirty="0" smtClean="0">
                <a:solidFill>
                  <a:schemeClr val="bg1">
                    <a:lumMod val="50000"/>
                  </a:schemeClr>
                </a:solidFill>
              </a:rPr>
              <a:t>Q:</a:t>
            </a:r>
            <a:r>
              <a:rPr lang="en-US" sz="4600" dirty="0" smtClean="0">
                <a:solidFill>
                  <a:schemeClr val="bg1">
                    <a:lumMod val="50000"/>
                  </a:schemeClr>
                </a:solidFill>
              </a:rPr>
              <a:t> What are some examples? </a:t>
            </a:r>
          </a:p>
          <a:p>
            <a:pPr eaLnBrk="1" hangingPunct="1">
              <a:lnSpc>
                <a:spcPct val="90000"/>
              </a:lnSpc>
              <a:spcBef>
                <a:spcPct val="0"/>
              </a:spcBef>
              <a:defRPr/>
            </a:pPr>
            <a:r>
              <a:rPr lang="en-US" sz="4600" dirty="0" smtClean="0">
                <a:solidFill>
                  <a:schemeClr val="tx1">
                    <a:lumMod val="85000"/>
                    <a:lumOff val="15000"/>
                  </a:schemeClr>
                </a:solidFill>
              </a:rPr>
              <a:t>Requires a strong response</a:t>
            </a:r>
          </a:p>
          <a:p>
            <a:pPr eaLnBrk="1" hangingPunct="1">
              <a:lnSpc>
                <a:spcPct val="90000"/>
              </a:lnSpc>
              <a:spcBef>
                <a:spcPct val="0"/>
              </a:spcBef>
              <a:defRPr/>
            </a:pPr>
            <a:r>
              <a:rPr lang="en-US" sz="4600" dirty="0" smtClean="0">
                <a:solidFill>
                  <a:schemeClr val="tx1">
                    <a:lumMod val="85000"/>
                    <a:lumOff val="15000"/>
                  </a:schemeClr>
                </a:solidFill>
              </a:rPr>
              <a:t>Child needs to know who is in charge!</a:t>
            </a:r>
          </a:p>
          <a:p>
            <a:pPr eaLnBrk="1" hangingPunct="1">
              <a:lnSpc>
                <a:spcPct val="90000"/>
              </a:lnSpc>
              <a:spcBef>
                <a:spcPct val="0"/>
              </a:spcBef>
              <a:buFont typeface="Wingdings 2" pitchFamily="18" charset="2"/>
              <a:buNone/>
              <a:defRPr/>
            </a:pPr>
            <a:endParaRPr lang="en-US" sz="4600" dirty="0" smtClean="0">
              <a:solidFill>
                <a:schemeClr val="tx1">
                  <a:lumMod val="85000"/>
                  <a:lumOff val="15000"/>
                </a:schemeClr>
              </a:solidFill>
            </a:endParaRPr>
          </a:p>
          <a:p>
            <a:pPr eaLnBrk="1" hangingPunct="1">
              <a:lnSpc>
                <a:spcPct val="90000"/>
              </a:lnSpc>
              <a:spcBef>
                <a:spcPct val="0"/>
              </a:spcBef>
              <a:defRPr/>
            </a:pPr>
            <a:endParaRPr lang="en-US" sz="4600" dirty="0" smtClean="0">
              <a:solidFill>
                <a:schemeClr val="tx1">
                  <a:lumMod val="85000"/>
                  <a:lumOff val="15000"/>
                </a:schemeClr>
              </a:solidFill>
            </a:endParaRPr>
          </a:p>
        </p:txBody>
      </p:sp>
      <p:sp>
        <p:nvSpPr>
          <p:cNvPr id="44036" name="AutoShape 5" descr="Image result for boy who broke dishe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sp>
        <p:nvSpPr>
          <p:cNvPr id="44037" name="AutoShape 7" descr="Image result for boy broke dishes"/>
          <p:cNvSpPr>
            <a:spLocks noChangeAspect="1" noChangeArrowheads="1"/>
          </p:cNvSpPr>
          <p:nvPr/>
        </p:nvSpPr>
        <p:spPr bwMode="auto">
          <a:xfrm>
            <a:off x="221262" y="-205456"/>
            <a:ext cx="433493" cy="433495"/>
          </a:xfrm>
          <a:prstGeom prst="rect">
            <a:avLst/>
          </a:prstGeom>
          <a:noFill/>
          <a:ln w="9525">
            <a:noFill/>
            <a:miter lim="800000"/>
            <a:headEnd/>
            <a:tailEnd/>
          </a:ln>
        </p:spPr>
        <p:txBody>
          <a:bodyPr lIns="130039" tIns="65020" rIns="130039" bIns="6502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675">
                                            <p:txEl>
                                              <p:pRg st="4" end="4"/>
                                            </p:txEl>
                                          </p:spTgt>
                                        </p:tgtEl>
                                        <p:attrNameLst>
                                          <p:attrName>style.visibility</p:attrName>
                                        </p:attrNameLst>
                                      </p:cBhvr>
                                      <p:to>
                                        <p:strVal val="visible"/>
                                      </p:to>
                                    </p:set>
                                    <p:animEffect transition="in" filter="dissolve">
                                      <p:cBhvr>
                                        <p:cTn id="7" dur="500"/>
                                        <p:tgtEl>
                                          <p:spTgt spid="28675">
                                            <p:txEl>
                                              <p:pRg st="4" end="4"/>
                                            </p:txEl>
                                          </p:spTgt>
                                        </p:tgtEl>
                                      </p:cBhvr>
                                    </p:animEffect>
                                  </p:childTnLst>
                                  <p:subTnLst>
                                    <p:animClr>
                                      <p:cBhvr override="childStyle">
                                        <p:cTn dur="1" fill="hold" display="0" masterRel="nextClick" afterEffect="1"/>
                                        <p:tgtEl>
                                          <p:spTgt spid="28675">
                                            <p:txEl>
                                              <p:pRg st="4" end="4"/>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xEl>
                                              <p:pRg st="5" end="5"/>
                                            </p:txEl>
                                          </p:spTgt>
                                        </p:tgtEl>
                                        <p:attrNameLst>
                                          <p:attrName>style.visibility</p:attrName>
                                        </p:attrNameLst>
                                      </p:cBhvr>
                                      <p:to>
                                        <p:strVal val="visible"/>
                                      </p:to>
                                    </p:set>
                                    <p:animEffect transition="in" filter="dissolve">
                                      <p:cBhvr>
                                        <p:cTn id="12"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defRPr/>
            </a:pPr>
            <a:r>
              <a:rPr lang="en-US" sz="5100" b="1" dirty="0" smtClean="0"/>
              <a:t>Bad Discipline: Psychological Control</a:t>
            </a:r>
          </a:p>
          <a:p>
            <a:pPr>
              <a:lnSpc>
                <a:spcPct val="90000"/>
              </a:lnSpc>
              <a:spcBef>
                <a:spcPts val="0"/>
              </a:spcBef>
              <a:defRPr/>
            </a:pPr>
            <a:r>
              <a:rPr lang="en-US" sz="4600" dirty="0" smtClean="0"/>
              <a:t>Levine: “Behavioral control includes being an authority, making age appropriate demands, setting limits, and monitoring children's behavior. </a:t>
            </a:r>
            <a:r>
              <a:rPr lang="en-US" sz="4600" dirty="0" smtClean="0">
                <a:solidFill>
                  <a:schemeClr val="bg1">
                    <a:lumMod val="65000"/>
                  </a:schemeClr>
                </a:solidFill>
              </a:rPr>
              <a:t>Psychological control is characterized by two elements: it intrudes into the psychological world of the child and it attempts to manipulate the child's thoughts and feelings by invoking guilt, shame, and anxiety.”</a:t>
            </a:r>
            <a:r>
              <a:rPr lang="en-US" sz="4600" dirty="0" smtClean="0"/>
              <a:t>  </a:t>
            </a:r>
            <a:r>
              <a:rPr lang="en-US" sz="2600" i="1" dirty="0" smtClean="0"/>
              <a:t>-The Price of Privilege, pg 163</a:t>
            </a:r>
            <a:endParaRPr lang="en-US" sz="2600" dirty="0" smtClean="0"/>
          </a:p>
          <a:p>
            <a:pPr eaLnBrk="1" hangingPunct="1">
              <a:lnSpc>
                <a:spcPct val="90000"/>
              </a:lnSpc>
              <a:spcBef>
                <a:spcPct val="0"/>
              </a:spcBef>
              <a:defRPr/>
            </a:pPr>
            <a:endParaRPr lang="en-US" sz="51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dissolve">
                                      <p:cBhvr>
                                        <p:cTn id="7"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defRPr/>
            </a:pPr>
            <a:r>
              <a:rPr lang="en-US" sz="5100" b="1" dirty="0" smtClean="0"/>
              <a:t>Bad Discipline: Psychological Control</a:t>
            </a:r>
          </a:p>
          <a:p>
            <a:pPr>
              <a:lnSpc>
                <a:spcPct val="90000"/>
              </a:lnSpc>
              <a:spcBef>
                <a:spcPts val="0"/>
              </a:spcBef>
              <a:defRPr/>
            </a:pPr>
            <a:r>
              <a:rPr lang="en-US" sz="4600" dirty="0" smtClean="0">
                <a:solidFill>
                  <a:schemeClr val="bg1">
                    <a:lumMod val="65000"/>
                  </a:schemeClr>
                </a:solidFill>
              </a:rPr>
              <a:t>Levine: “Behavioral control includes being an authority, making age‑</a:t>
            </a:r>
            <a:r>
              <a:rPr lang="en-US" sz="4600" dirty="0" err="1" smtClean="0">
                <a:solidFill>
                  <a:schemeClr val="bg1">
                    <a:lumMod val="65000"/>
                  </a:schemeClr>
                </a:solidFill>
              </a:rPr>
              <a:t>appropriate</a:t>
            </a:r>
            <a:r>
              <a:rPr lang="en-US" sz="4600" dirty="0" smtClean="0">
                <a:solidFill>
                  <a:schemeClr val="bg1">
                    <a:lumMod val="65000"/>
                  </a:schemeClr>
                </a:solidFill>
              </a:rPr>
              <a:t> demands, setting limits, and monitoring children's behavior. </a:t>
            </a:r>
            <a:r>
              <a:rPr lang="en-US" sz="4600" dirty="0" smtClean="0"/>
              <a:t>Psychological control is characterized by two elements: it intrudes into the psychological world of the child and it attempts to manipulate the child's thoughts and feelings by invoking guilt, shame, and anxiety.”  </a:t>
            </a:r>
            <a:r>
              <a:rPr lang="en-US" sz="2600" i="1" dirty="0" smtClean="0"/>
              <a:t>-The Price of Privilege, pg 163</a:t>
            </a:r>
            <a:endParaRPr lang="en-US" sz="2600" dirty="0" smtClean="0"/>
          </a:p>
          <a:p>
            <a:pPr eaLnBrk="1" hangingPunct="1">
              <a:lnSpc>
                <a:spcPct val="90000"/>
              </a:lnSpc>
              <a:spcBef>
                <a:spcPct val="0"/>
              </a:spcBef>
              <a:defRPr/>
            </a:pPr>
            <a:endParaRPr lang="en-US" sz="51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50178"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pPr>
            <a:r>
              <a:rPr lang="en-US" sz="5100" b="1" dirty="0" smtClean="0"/>
              <a:t>Bad Discipline: Psychological Control</a:t>
            </a:r>
          </a:p>
          <a:p>
            <a:pPr hangingPunct="1">
              <a:lnSpc>
                <a:spcPct val="90000"/>
              </a:lnSpc>
              <a:spcBef>
                <a:spcPct val="0"/>
              </a:spcBef>
            </a:pPr>
            <a:r>
              <a:rPr lang="en-US" sz="4600" dirty="0" smtClean="0"/>
              <a:t>The hallmark of psychological control is that it is nonresponsive to the </a:t>
            </a:r>
            <a:r>
              <a:rPr lang="en-US" sz="4600" i="1" dirty="0" smtClean="0"/>
              <a:t>child's </a:t>
            </a:r>
            <a:r>
              <a:rPr lang="en-US" sz="4600" dirty="0" smtClean="0"/>
              <a:t>emotional and psychological needs.</a:t>
            </a:r>
          </a:p>
          <a:p>
            <a:pPr hangingPunct="1">
              <a:lnSpc>
                <a:spcPct val="90000"/>
              </a:lnSpc>
              <a:spcBef>
                <a:spcPct val="0"/>
              </a:spcBef>
            </a:pPr>
            <a:r>
              <a:rPr lang="en-US" sz="4600" dirty="0" smtClean="0"/>
              <a:t>It puts more focus on the parents needs and desires, not the child’s. </a:t>
            </a:r>
          </a:p>
          <a:p>
            <a:pPr hangingPunct="1">
              <a:lnSpc>
                <a:spcPct val="90000"/>
              </a:lnSpc>
              <a:spcBef>
                <a:spcPct val="0"/>
              </a:spcBef>
            </a:pPr>
            <a:endParaRPr lang="en-US" sz="4600" dirty="0" smtClean="0"/>
          </a:p>
          <a:p>
            <a:pPr hangingPunct="1">
              <a:lnSpc>
                <a:spcPct val="90000"/>
              </a:lnSpc>
              <a:spcBef>
                <a:spcPct val="0"/>
              </a:spcBef>
            </a:pPr>
            <a:endParaRPr lang="en-US" sz="2600" dirty="0" smtClean="0"/>
          </a:p>
          <a:p>
            <a:pPr eaLnBrk="1" hangingPunct="1">
              <a:lnSpc>
                <a:spcPct val="90000"/>
              </a:lnSpc>
              <a:spcBef>
                <a:spcPct val="0"/>
              </a:spcBef>
            </a:pPr>
            <a:endParaRPr lang="en-US" sz="51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0178">
                                            <p:txEl>
                                              <p:pRg st="1" end="1"/>
                                            </p:txEl>
                                          </p:spTgt>
                                        </p:tgtEl>
                                        <p:attrNameLst>
                                          <p:attrName>style.visibility</p:attrName>
                                        </p:attrNameLst>
                                      </p:cBhvr>
                                      <p:to>
                                        <p:strVal val="visible"/>
                                      </p:to>
                                    </p:set>
                                    <p:animEffect transition="in" filter="dissolve">
                                      <p:cBhvr>
                                        <p:cTn id="7" dur="500"/>
                                        <p:tgtEl>
                                          <p:spTgt spid="50178">
                                            <p:txEl>
                                              <p:pRg st="1" end="1"/>
                                            </p:txEl>
                                          </p:spTgt>
                                        </p:tgtEl>
                                      </p:cBhvr>
                                    </p:animEffect>
                                  </p:childTnLst>
                                  <p:subTnLst>
                                    <p:animClr>
                                      <p:cBhvr override="childStyle">
                                        <p:cTn dur="1" fill="hold" display="0" masterRel="nextClick" afterEffect="1"/>
                                        <p:tgtEl>
                                          <p:spTgt spid="50178">
                                            <p:txEl>
                                              <p:pRg st="1" end="1"/>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0178">
                                            <p:txEl>
                                              <p:pRg st="2" end="2"/>
                                            </p:txEl>
                                          </p:spTgt>
                                        </p:tgtEl>
                                        <p:attrNameLst>
                                          <p:attrName>style.visibility</p:attrName>
                                        </p:attrNameLst>
                                      </p:cBhvr>
                                      <p:to>
                                        <p:strVal val="visible"/>
                                      </p:to>
                                    </p:set>
                                    <p:animEffect transition="in" filter="dissolve">
                                      <p:cBhvr>
                                        <p:cTn id="12" dur="500"/>
                                        <p:tgtEl>
                                          <p:spTgt spid="501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Tree>
  </p:cSld>
  <p:clrMapOvr>
    <a:masterClrMapping/>
  </p:clrMapOvr>
  <p:transition/>
  <p:timing>
    <p:tnLst>
      <p:par>
        <p:cTn id="1" dur="indefinite" restart="never" fill="hold"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50178" name="Content Placeholder 2"/>
          <p:cNvSpPr>
            <a:spLocks noGrp="1"/>
          </p:cNvSpPr>
          <p:nvPr>
            <p:ph sz="quarter" idx="1"/>
          </p:nvPr>
        </p:nvSpPr>
        <p:spPr>
          <a:xfrm>
            <a:off x="325120" y="2059093"/>
            <a:ext cx="12462933" cy="1625600"/>
          </a:xfrm>
        </p:spPr>
        <p:txBody>
          <a:bodyPr/>
          <a:lstStyle/>
          <a:p>
            <a:pPr eaLnBrk="1" hangingPunct="1">
              <a:lnSpc>
                <a:spcPct val="90000"/>
              </a:lnSpc>
              <a:spcBef>
                <a:spcPct val="0"/>
              </a:spcBef>
              <a:buFont typeface="Wingdings 2" pitchFamily="18" charset="2"/>
              <a:buNone/>
            </a:pPr>
            <a:r>
              <a:rPr lang="en-US" sz="5100" b="1" dirty="0" smtClean="0"/>
              <a:t>Bad Discipline: Psychological Control</a:t>
            </a:r>
          </a:p>
          <a:p>
            <a:pPr eaLnBrk="1" hangingPunct="1">
              <a:lnSpc>
                <a:spcPct val="90000"/>
              </a:lnSpc>
              <a:spcBef>
                <a:spcPct val="0"/>
              </a:spcBef>
              <a:buFont typeface="Wingdings 2" pitchFamily="18" charset="2"/>
              <a:buNone/>
            </a:pPr>
            <a:endParaRPr lang="en-US" sz="5100" b="1" dirty="0" smtClean="0"/>
          </a:p>
          <a:p>
            <a:pPr eaLnBrk="1" hangingPunct="1">
              <a:lnSpc>
                <a:spcPct val="90000"/>
              </a:lnSpc>
              <a:spcBef>
                <a:spcPct val="0"/>
              </a:spcBef>
              <a:buFont typeface="Wingdings 2" pitchFamily="18" charset="2"/>
              <a:buNone/>
            </a:pPr>
            <a:endParaRPr lang="en-US" sz="5100" dirty="0" smtClean="0"/>
          </a:p>
        </p:txBody>
      </p:sp>
      <p:sp>
        <p:nvSpPr>
          <p:cNvPr id="4" name="TextBox 3"/>
          <p:cNvSpPr txBox="1">
            <a:spLocks noChangeArrowheads="1"/>
          </p:cNvSpPr>
          <p:nvPr/>
        </p:nvSpPr>
        <p:spPr bwMode="auto">
          <a:xfrm>
            <a:off x="4985173" y="3142827"/>
            <a:ext cx="7802880" cy="5960533"/>
          </a:xfrm>
          <a:prstGeom prst="rect">
            <a:avLst/>
          </a:prstGeom>
          <a:noFill/>
          <a:ln w="19050">
            <a:solidFill>
              <a:schemeClr val="tx1"/>
            </a:solidFill>
            <a:miter lim="800000"/>
            <a:headEnd/>
            <a:tailEnd/>
          </a:ln>
        </p:spPr>
        <p:txBody>
          <a:bodyPr lIns="130039" tIns="65020" rIns="130039" bIns="65020">
            <a:spAutoFit/>
          </a:bodyPr>
          <a:lstStyle/>
          <a:p>
            <a:pPr>
              <a:lnSpc>
                <a:spcPct val="90000"/>
              </a:lnSpc>
            </a:pPr>
            <a:r>
              <a:rPr lang="en-US" sz="4600" i="1" dirty="0">
                <a:solidFill>
                  <a:srgbClr val="002060"/>
                </a:solidFill>
              </a:rPr>
              <a:t>“Sorry you had such a difficult time staying in your seat on the bus. If you continue getting out of your seat, you will be kicked off the bus and won’t be riding with your friends. And, we will need to take you an hour earlier.”</a:t>
            </a:r>
            <a:endParaRPr lang="en-US" sz="4600" dirty="0">
              <a:solidFill>
                <a:srgbClr val="002060"/>
              </a:solidFill>
            </a:endParaRPr>
          </a:p>
        </p:txBody>
      </p:sp>
      <p:sp>
        <p:nvSpPr>
          <p:cNvPr id="50181" name="TextBox 5"/>
          <p:cNvSpPr txBox="1">
            <a:spLocks noChangeArrowheads="1"/>
          </p:cNvSpPr>
          <p:nvPr/>
        </p:nvSpPr>
        <p:spPr bwMode="auto">
          <a:xfrm>
            <a:off x="433495" y="3576320"/>
            <a:ext cx="4334933" cy="5450276"/>
          </a:xfrm>
          <a:prstGeom prst="rect">
            <a:avLst/>
          </a:prstGeom>
          <a:noFill/>
          <a:ln w="19050">
            <a:solidFill>
              <a:schemeClr val="tx1"/>
            </a:solidFill>
            <a:miter lim="800000"/>
            <a:headEnd/>
            <a:tailEnd/>
          </a:ln>
        </p:spPr>
        <p:txBody>
          <a:bodyPr lIns="130039" tIns="65020" rIns="130039" bIns="65020">
            <a:spAutoFit/>
          </a:bodyPr>
          <a:lstStyle/>
          <a:p>
            <a:pPr>
              <a:lnSpc>
                <a:spcPct val="90000"/>
              </a:lnSpc>
            </a:pPr>
            <a:r>
              <a:rPr lang="en-US" sz="4300" i="1" dirty="0">
                <a:solidFill>
                  <a:srgbClr val="C00000"/>
                </a:solidFill>
              </a:rPr>
              <a:t>“I got a note from the bus driver! You are making me look bad parent!  Why can’t you stay in your seat?  Stop being so hyper.”</a:t>
            </a:r>
            <a:endParaRPr lang="en-US" sz="43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51202" name="Content Placeholder 2"/>
          <p:cNvSpPr>
            <a:spLocks noGrp="1"/>
          </p:cNvSpPr>
          <p:nvPr>
            <p:ph sz="quarter" idx="1"/>
          </p:nvPr>
        </p:nvSpPr>
        <p:spPr>
          <a:xfrm>
            <a:off x="325120" y="2059093"/>
            <a:ext cx="12462933" cy="1625600"/>
          </a:xfrm>
        </p:spPr>
        <p:txBody>
          <a:bodyPr/>
          <a:lstStyle/>
          <a:p>
            <a:pPr eaLnBrk="1" hangingPunct="1">
              <a:lnSpc>
                <a:spcPct val="90000"/>
              </a:lnSpc>
              <a:spcBef>
                <a:spcPct val="0"/>
              </a:spcBef>
              <a:buFont typeface="Wingdings 2" pitchFamily="18" charset="2"/>
              <a:buNone/>
            </a:pPr>
            <a:r>
              <a:rPr lang="en-US" sz="5100" b="1" dirty="0" smtClean="0"/>
              <a:t>Bad Discipline: Psychological Control</a:t>
            </a:r>
          </a:p>
          <a:p>
            <a:pPr eaLnBrk="1" hangingPunct="1">
              <a:lnSpc>
                <a:spcPct val="90000"/>
              </a:lnSpc>
              <a:spcBef>
                <a:spcPct val="0"/>
              </a:spcBef>
              <a:buFont typeface="Wingdings 2" pitchFamily="18" charset="2"/>
              <a:buNone/>
            </a:pPr>
            <a:endParaRPr lang="en-US" sz="5100" b="1" dirty="0" smtClean="0"/>
          </a:p>
          <a:p>
            <a:pPr eaLnBrk="1" hangingPunct="1">
              <a:lnSpc>
                <a:spcPct val="90000"/>
              </a:lnSpc>
              <a:spcBef>
                <a:spcPct val="0"/>
              </a:spcBef>
              <a:buFont typeface="Wingdings 2" pitchFamily="18" charset="2"/>
              <a:buNone/>
            </a:pPr>
            <a:endParaRPr lang="en-US" sz="5100" dirty="0" smtClean="0"/>
          </a:p>
        </p:txBody>
      </p:sp>
      <p:sp>
        <p:nvSpPr>
          <p:cNvPr id="4" name="TextBox 3"/>
          <p:cNvSpPr txBox="1">
            <a:spLocks noChangeArrowheads="1"/>
          </p:cNvSpPr>
          <p:nvPr/>
        </p:nvSpPr>
        <p:spPr bwMode="auto">
          <a:xfrm>
            <a:off x="6177280" y="3793067"/>
            <a:ext cx="6502400" cy="4590992"/>
          </a:xfrm>
          <a:prstGeom prst="rect">
            <a:avLst/>
          </a:prstGeom>
          <a:noFill/>
          <a:ln w="19050">
            <a:solidFill>
              <a:schemeClr val="tx1"/>
            </a:solidFill>
            <a:miter lim="800000"/>
            <a:headEnd/>
            <a:tailEnd/>
          </a:ln>
        </p:spPr>
        <p:txBody>
          <a:bodyPr lIns="130039" tIns="65020" rIns="130039" bIns="65020">
            <a:spAutoFit/>
          </a:bodyPr>
          <a:lstStyle/>
          <a:p>
            <a:pPr algn="l">
              <a:lnSpc>
                <a:spcPct val="90000"/>
              </a:lnSpc>
            </a:pPr>
            <a:r>
              <a:rPr lang="en-US" sz="4600" i="1" dirty="0">
                <a:solidFill>
                  <a:srgbClr val="002060"/>
                </a:solidFill>
              </a:rPr>
              <a:t>“What are things you can do or think about to stay in your seat?”</a:t>
            </a:r>
          </a:p>
          <a:p>
            <a:pPr algn="l">
              <a:lnSpc>
                <a:spcPct val="90000"/>
              </a:lnSpc>
              <a:buFont typeface="Arial" charset="0"/>
              <a:buChar char="•"/>
            </a:pPr>
            <a:r>
              <a:rPr lang="en-US" sz="4600" i="1" dirty="0" smtClean="0">
                <a:solidFill>
                  <a:srgbClr val="002060"/>
                </a:solidFill>
              </a:rPr>
              <a:t>Which </a:t>
            </a:r>
            <a:r>
              <a:rPr lang="en-US" sz="4600" i="1" dirty="0">
                <a:solidFill>
                  <a:srgbClr val="002060"/>
                </a:solidFill>
              </a:rPr>
              <a:t>friends can help?</a:t>
            </a:r>
          </a:p>
          <a:p>
            <a:pPr algn="l">
              <a:lnSpc>
                <a:spcPct val="90000"/>
              </a:lnSpc>
              <a:buFont typeface="Arial" charset="0"/>
              <a:buChar char="•"/>
            </a:pPr>
            <a:r>
              <a:rPr lang="en-US" sz="4600" i="1" dirty="0">
                <a:solidFill>
                  <a:srgbClr val="002060"/>
                </a:solidFill>
              </a:rPr>
              <a:t>Keep your book bag on your lap?</a:t>
            </a:r>
            <a:endParaRPr lang="en-US" sz="4600" dirty="0">
              <a:solidFill>
                <a:srgbClr val="002060"/>
              </a:solidFill>
            </a:endParaRPr>
          </a:p>
        </p:txBody>
      </p:sp>
      <p:sp>
        <p:nvSpPr>
          <p:cNvPr id="51205" name="TextBox 5"/>
          <p:cNvSpPr txBox="1">
            <a:spLocks noChangeArrowheads="1"/>
          </p:cNvSpPr>
          <p:nvPr/>
        </p:nvSpPr>
        <p:spPr bwMode="auto">
          <a:xfrm>
            <a:off x="325120" y="3793067"/>
            <a:ext cx="5635413" cy="4590992"/>
          </a:xfrm>
          <a:prstGeom prst="rect">
            <a:avLst/>
          </a:prstGeom>
          <a:noFill/>
          <a:ln w="19050">
            <a:solidFill>
              <a:schemeClr val="tx1"/>
            </a:solidFill>
            <a:miter lim="800000"/>
            <a:headEnd/>
            <a:tailEnd/>
          </a:ln>
        </p:spPr>
        <p:txBody>
          <a:bodyPr lIns="130039" tIns="65020" rIns="130039" bIns="65020">
            <a:spAutoFit/>
          </a:bodyPr>
          <a:lstStyle/>
          <a:p>
            <a:pPr algn="l">
              <a:lnSpc>
                <a:spcPct val="90000"/>
              </a:lnSpc>
            </a:pPr>
            <a:r>
              <a:rPr lang="en-US" sz="4600" i="1" dirty="0">
                <a:solidFill>
                  <a:srgbClr val="C00000"/>
                </a:solidFill>
              </a:rPr>
              <a:t>“You always make it hard for me.  What’s wrong with you?”</a:t>
            </a:r>
          </a:p>
          <a:p>
            <a:pPr algn="l">
              <a:lnSpc>
                <a:spcPct val="90000"/>
              </a:lnSpc>
            </a:pPr>
            <a:r>
              <a:rPr lang="en-US" sz="4600" i="1" dirty="0">
                <a:solidFill>
                  <a:srgbClr val="C00000"/>
                </a:solidFill>
              </a:rPr>
              <a:t>“You don’t care about me at all nor  the hassle it is going to cause me.”</a:t>
            </a:r>
            <a:endParaRPr lang="en-US" sz="46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ssolv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dissolve">
                                      <p:cBhvr>
                                        <p:cTn id="20" dur="500"/>
                                        <p:tgtEl>
                                          <p:spTgt spid="4">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dissolv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52226" name="Content Placeholder 2"/>
          <p:cNvSpPr>
            <a:spLocks noGrp="1"/>
          </p:cNvSpPr>
          <p:nvPr>
            <p:ph sz="quarter" idx="1"/>
          </p:nvPr>
        </p:nvSpPr>
        <p:spPr>
          <a:xfrm>
            <a:off x="325120" y="2059093"/>
            <a:ext cx="12462933" cy="1625600"/>
          </a:xfrm>
        </p:spPr>
        <p:txBody>
          <a:bodyPr/>
          <a:lstStyle/>
          <a:p>
            <a:pPr eaLnBrk="1" hangingPunct="1">
              <a:lnSpc>
                <a:spcPct val="90000"/>
              </a:lnSpc>
              <a:spcBef>
                <a:spcPct val="0"/>
              </a:spcBef>
              <a:buFont typeface="Wingdings 2" pitchFamily="18" charset="2"/>
              <a:buNone/>
            </a:pPr>
            <a:r>
              <a:rPr lang="en-US" sz="5100" b="1" dirty="0" smtClean="0"/>
              <a:t>Bad Discipline: Psychological Control</a:t>
            </a:r>
          </a:p>
          <a:p>
            <a:pPr eaLnBrk="1" hangingPunct="1">
              <a:lnSpc>
                <a:spcPct val="90000"/>
              </a:lnSpc>
              <a:spcBef>
                <a:spcPct val="0"/>
              </a:spcBef>
              <a:buFont typeface="Wingdings 2" pitchFamily="18" charset="2"/>
              <a:buNone/>
            </a:pPr>
            <a:endParaRPr lang="en-US" sz="5100" b="1" dirty="0" smtClean="0"/>
          </a:p>
          <a:p>
            <a:pPr eaLnBrk="1" hangingPunct="1">
              <a:lnSpc>
                <a:spcPct val="90000"/>
              </a:lnSpc>
              <a:spcBef>
                <a:spcPct val="0"/>
              </a:spcBef>
              <a:buFont typeface="Wingdings 2" pitchFamily="18" charset="2"/>
              <a:buNone/>
            </a:pPr>
            <a:endParaRPr lang="en-US" sz="5100" dirty="0" smtClean="0"/>
          </a:p>
        </p:txBody>
      </p:sp>
      <p:sp>
        <p:nvSpPr>
          <p:cNvPr id="4" name="TextBox 3"/>
          <p:cNvSpPr txBox="1">
            <a:spLocks noChangeArrowheads="1"/>
          </p:cNvSpPr>
          <p:nvPr/>
        </p:nvSpPr>
        <p:spPr bwMode="auto">
          <a:xfrm>
            <a:off x="7477760" y="3901441"/>
            <a:ext cx="5093547" cy="4590997"/>
          </a:xfrm>
          <a:prstGeom prst="rect">
            <a:avLst/>
          </a:prstGeom>
          <a:noFill/>
          <a:ln w="19050">
            <a:solidFill>
              <a:schemeClr val="tx1"/>
            </a:solidFill>
            <a:miter lim="800000"/>
            <a:headEnd/>
            <a:tailEnd/>
          </a:ln>
        </p:spPr>
        <p:txBody>
          <a:bodyPr lIns="130039" tIns="65020" rIns="130039" bIns="65020">
            <a:spAutoFit/>
          </a:bodyPr>
          <a:lstStyle/>
          <a:p>
            <a:pPr>
              <a:lnSpc>
                <a:spcPct val="90000"/>
              </a:lnSpc>
            </a:pPr>
            <a:r>
              <a:rPr lang="en-US" sz="4600" i="1" dirty="0">
                <a:solidFill>
                  <a:srgbClr val="002060"/>
                </a:solidFill>
              </a:rPr>
              <a:t>“I really missed your card. They are always so creative.  That’s ok, maybe mothers day next month.” </a:t>
            </a:r>
            <a:endParaRPr lang="en-US" sz="4600" dirty="0">
              <a:solidFill>
                <a:srgbClr val="002060"/>
              </a:solidFill>
            </a:endParaRPr>
          </a:p>
        </p:txBody>
      </p:sp>
      <p:sp>
        <p:nvSpPr>
          <p:cNvPr id="52229" name="TextBox 5"/>
          <p:cNvSpPr txBox="1">
            <a:spLocks noChangeArrowheads="1"/>
          </p:cNvSpPr>
          <p:nvPr/>
        </p:nvSpPr>
        <p:spPr bwMode="auto">
          <a:xfrm>
            <a:off x="433493" y="3901440"/>
            <a:ext cx="6719147" cy="5228090"/>
          </a:xfrm>
          <a:prstGeom prst="rect">
            <a:avLst/>
          </a:prstGeom>
          <a:noFill/>
          <a:ln w="19050">
            <a:solidFill>
              <a:schemeClr val="tx1"/>
            </a:solidFill>
            <a:miter lim="800000"/>
            <a:headEnd/>
            <a:tailEnd/>
          </a:ln>
        </p:spPr>
        <p:txBody>
          <a:bodyPr lIns="130039" tIns="65020" rIns="130039" bIns="65020">
            <a:spAutoFit/>
          </a:bodyPr>
          <a:lstStyle/>
          <a:p>
            <a:pPr>
              <a:lnSpc>
                <a:spcPct val="90000"/>
              </a:lnSpc>
            </a:pPr>
            <a:r>
              <a:rPr lang="en-US" sz="4600" i="1" dirty="0">
                <a:solidFill>
                  <a:srgbClr val="C00000"/>
                </a:solidFill>
              </a:rPr>
              <a:t>“You didn’t make me a birthday card this year. I was so hurt. After all I have done for you.  You are so ungrateful.” </a:t>
            </a:r>
          </a:p>
          <a:p>
            <a:pPr>
              <a:lnSpc>
                <a:spcPct val="90000"/>
              </a:lnSpc>
            </a:pPr>
            <a:endParaRPr lang="en-US" sz="4600" i="1" dirty="0">
              <a:solidFill>
                <a:srgbClr val="C00000"/>
              </a:solidFill>
            </a:endParaRPr>
          </a:p>
          <a:p>
            <a:pPr>
              <a:lnSpc>
                <a:spcPct val="90000"/>
              </a:lnSpc>
            </a:pPr>
            <a:r>
              <a:rPr lang="en-US" sz="4600" dirty="0">
                <a:solidFill>
                  <a:srgbClr val="C00000"/>
                </a:solidFill>
              </a:rPr>
              <a:t>Proceeded by a day of silent treatment.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53250"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pPr>
            <a:r>
              <a:rPr lang="en-US" sz="5100" b="1" dirty="0" smtClean="0"/>
              <a:t>Bad Discipline: Psychological Control</a:t>
            </a:r>
          </a:p>
          <a:p>
            <a:pPr hangingPunct="1">
              <a:lnSpc>
                <a:spcPct val="90000"/>
              </a:lnSpc>
              <a:spcBef>
                <a:spcPct val="0"/>
              </a:spcBef>
            </a:pPr>
            <a:r>
              <a:rPr lang="en-US" sz="4600" dirty="0" smtClean="0"/>
              <a:t>“Not surprisingly, behavioral control has positive effects on child and adolescent development while psychological control has consistently been shown to have negative effects.</a:t>
            </a:r>
            <a:r>
              <a:rPr lang="en-US" sz="2600" dirty="0" smtClean="0"/>
              <a:t>9  </a:t>
            </a:r>
            <a:r>
              <a:rPr lang="en-US" sz="4600" dirty="0" smtClean="0"/>
              <a:t>Parents who use behavioral control are ‘in control.’” </a:t>
            </a:r>
            <a:r>
              <a:rPr lang="en-US" sz="2600" i="1" dirty="0" smtClean="0"/>
              <a:t>-The Price of Privilege, pg 163</a:t>
            </a:r>
            <a:endParaRPr lang="en-US" sz="2600" dirty="0" smtClean="0"/>
          </a:p>
          <a:p>
            <a:pPr eaLnBrk="1" hangingPunct="1">
              <a:lnSpc>
                <a:spcPct val="90000"/>
              </a:lnSpc>
              <a:spcBef>
                <a:spcPct val="0"/>
              </a:spcBef>
            </a:pPr>
            <a:endParaRPr lang="en-US" sz="51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43010"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pPr>
            <a:r>
              <a:rPr lang="en-US" sz="5100" b="1" dirty="0" smtClean="0"/>
              <a:t>Effective Discipline: Clear, Firm, Reasonable </a:t>
            </a:r>
          </a:p>
          <a:p>
            <a:pPr eaLnBrk="1" hangingPunct="1">
              <a:lnSpc>
                <a:spcPct val="90000"/>
              </a:lnSpc>
              <a:spcBef>
                <a:spcPct val="0"/>
              </a:spcBef>
            </a:pPr>
            <a:r>
              <a:rPr lang="en-US" sz="4600" dirty="0" smtClean="0"/>
              <a:t>Levine: “It's easier on both parents and kids when parents have developed a general discipline strategy, one that is </a:t>
            </a:r>
            <a:r>
              <a:rPr lang="en-US" sz="4600" u="sng" dirty="0" smtClean="0"/>
              <a:t>clear</a:t>
            </a:r>
            <a:r>
              <a:rPr lang="en-US" sz="4600" dirty="0" smtClean="0"/>
              <a:t>, </a:t>
            </a:r>
            <a:r>
              <a:rPr lang="en-US" sz="4600" u="sng" dirty="0" smtClean="0"/>
              <a:t>firm</a:t>
            </a:r>
            <a:r>
              <a:rPr lang="en-US" sz="4600" dirty="0" smtClean="0"/>
              <a:t>, and </a:t>
            </a:r>
            <a:r>
              <a:rPr lang="en-US" sz="4600" u="sng" dirty="0" smtClean="0"/>
              <a:t>fair</a:t>
            </a:r>
            <a:r>
              <a:rPr lang="en-US" sz="4600" dirty="0" smtClean="0"/>
              <a:t> and that eliminates endless discussions about what is and isn't okay in your particular household.”  </a:t>
            </a:r>
            <a:r>
              <a:rPr lang="en-US" sz="2600" i="1" dirty="0" smtClean="0"/>
              <a:t>-The Price of Privilege</a:t>
            </a:r>
          </a:p>
          <a:p>
            <a:pPr eaLnBrk="1" hangingPunct="1">
              <a:lnSpc>
                <a:spcPct val="90000"/>
              </a:lnSpc>
              <a:spcBef>
                <a:spcPct val="0"/>
              </a:spcBef>
            </a:pPr>
            <a:r>
              <a:rPr lang="en-US" sz="4600" dirty="0" smtClean="0"/>
              <a:t>Be careful not to pile on too much responsibility </a:t>
            </a:r>
            <a:r>
              <a:rPr lang="en-US" sz="4000" dirty="0" smtClean="0"/>
              <a:t>(ex pick up toys, dishes, feed dog)</a:t>
            </a:r>
            <a:endParaRPr lang="en-US" sz="4600" dirty="0" smtClean="0"/>
          </a:p>
          <a:p>
            <a:pPr eaLnBrk="1" hangingPunct="1">
              <a:lnSpc>
                <a:spcPct val="90000"/>
              </a:lnSpc>
              <a:spcBef>
                <a:spcPct val="0"/>
              </a:spcBef>
            </a:pPr>
            <a:endParaRPr lang="en-US" sz="4600" dirty="0" smtClean="0"/>
          </a:p>
          <a:p>
            <a:pPr eaLnBrk="1" hangingPunct="1">
              <a:lnSpc>
                <a:spcPct val="90000"/>
              </a:lnSpc>
              <a:spcBef>
                <a:spcPct val="0"/>
              </a:spcBef>
              <a:buFont typeface="Wingdings 2" pitchFamily="18" charset="2"/>
              <a:buNone/>
            </a:pPr>
            <a:endParaRPr lang="en-US" sz="5100" dirty="0" smtClean="0"/>
          </a:p>
          <a:p>
            <a:pPr eaLnBrk="1" hangingPunct="1">
              <a:lnSpc>
                <a:spcPct val="90000"/>
              </a:lnSpc>
              <a:spcBef>
                <a:spcPct val="0"/>
              </a:spcBef>
            </a:pPr>
            <a:endParaRPr lang="en-US"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animEffect transition="in" filter="dissolve">
                                      <p:cBhvr>
                                        <p:cTn id="7" dur="500"/>
                                        <p:tgtEl>
                                          <p:spTgt spid="43010">
                                            <p:txEl>
                                              <p:pRg st="1" end="1"/>
                                            </p:txEl>
                                          </p:spTgt>
                                        </p:tgtEl>
                                      </p:cBhvr>
                                    </p:animEffect>
                                  </p:childTnLst>
                                  <p:subTnLst>
                                    <p:animClr>
                                      <p:cBhvr override="childStyle">
                                        <p:cTn dur="1" fill="hold" display="0" masterRel="nextClick" afterEffect="1"/>
                                        <p:tgtEl>
                                          <p:spTgt spid="43010">
                                            <p:txEl>
                                              <p:pRg st="1" end="1"/>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010">
                                            <p:txEl>
                                              <p:pRg st="2" end="2"/>
                                            </p:txEl>
                                          </p:spTgt>
                                        </p:tgtEl>
                                        <p:attrNameLst>
                                          <p:attrName>style.visibility</p:attrName>
                                        </p:attrNameLst>
                                      </p:cBhvr>
                                      <p:to>
                                        <p:strVal val="visible"/>
                                      </p:to>
                                    </p:set>
                                    <p:animEffect transition="in" filter="dissolve">
                                      <p:cBhvr>
                                        <p:cTn id="12" dur="500"/>
                                        <p:tgtEl>
                                          <p:spTgt spid="430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43010"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pPr>
            <a:r>
              <a:rPr lang="en-US" sz="5100" b="1" dirty="0" smtClean="0"/>
              <a:t>Effective Discipline: Follow Through</a:t>
            </a:r>
          </a:p>
          <a:p>
            <a:pPr eaLnBrk="1" hangingPunct="1">
              <a:lnSpc>
                <a:spcPct val="90000"/>
              </a:lnSpc>
              <a:spcBef>
                <a:spcPct val="0"/>
              </a:spcBef>
            </a:pPr>
            <a:r>
              <a:rPr lang="en-US" sz="4600" dirty="0" smtClean="0"/>
              <a:t>Levine: “Firm control needs to be established early in a child's life. If you say, "You can't bike ride with your friends today because you were reckless on your bike yesterday," you need to mean it. There is nothing to be gained by idle threats and everything to lose..”  </a:t>
            </a:r>
          </a:p>
          <a:p>
            <a:pPr eaLnBrk="1" hangingPunct="1">
              <a:lnSpc>
                <a:spcPct val="90000"/>
              </a:lnSpc>
              <a:spcBef>
                <a:spcPct val="0"/>
              </a:spcBef>
              <a:buFont typeface="Wingdings 2" pitchFamily="18" charset="2"/>
              <a:buNone/>
            </a:pPr>
            <a:r>
              <a:rPr lang="en-US" sz="4600" i="1" dirty="0" smtClean="0"/>
              <a:t>    </a:t>
            </a:r>
            <a:r>
              <a:rPr lang="en-US" sz="2600" i="1" dirty="0" smtClean="0"/>
              <a:t>-The Price of Privilege</a:t>
            </a:r>
            <a:endParaRPr lang="en-US" sz="4600" i="1" dirty="0" smtClean="0"/>
          </a:p>
          <a:p>
            <a:pPr eaLnBrk="1" hangingPunct="1">
              <a:lnSpc>
                <a:spcPct val="90000"/>
              </a:lnSpc>
              <a:spcBef>
                <a:spcPct val="0"/>
              </a:spcBef>
              <a:buFont typeface="Wingdings 2" pitchFamily="18" charset="2"/>
              <a:buNone/>
            </a:pPr>
            <a:endParaRPr lang="en-US" sz="5100" dirty="0" smtClean="0"/>
          </a:p>
          <a:p>
            <a:pPr eaLnBrk="1" hangingPunct="1">
              <a:lnSpc>
                <a:spcPct val="90000"/>
              </a:lnSpc>
              <a:spcBef>
                <a:spcPct val="0"/>
              </a:spcBef>
            </a:pPr>
            <a:endParaRPr lang="en-US"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animEffect transition="in" filter="dissolve">
                                      <p:cBhvr>
                                        <p:cTn id="7" dur="500"/>
                                        <p:tgtEl>
                                          <p:spTgt spid="43010">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3010">
                                            <p:txEl>
                                              <p:pRg st="2" end="2"/>
                                            </p:txEl>
                                          </p:spTgt>
                                        </p:tgtEl>
                                        <p:attrNameLst>
                                          <p:attrName>style.visibility</p:attrName>
                                        </p:attrNameLst>
                                      </p:cBhvr>
                                      <p:to>
                                        <p:strVal val="visible"/>
                                      </p:to>
                                    </p:set>
                                    <p:animEffect transition="in" filter="dissolve">
                                      <p:cBhvr>
                                        <p:cTn id="10" dur="500"/>
                                        <p:tgtEl>
                                          <p:spTgt spid="430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defRPr/>
            </a:pPr>
            <a:r>
              <a:rPr lang="en-US" sz="5100" b="1" dirty="0" smtClean="0"/>
              <a:t>Effective Discipline: Set Limits</a:t>
            </a:r>
          </a:p>
          <a:p>
            <a:pPr marL="388312" lvl="1">
              <a:lnSpc>
                <a:spcPct val="90000"/>
              </a:lnSpc>
              <a:spcBef>
                <a:spcPct val="0"/>
              </a:spcBef>
              <a:buClr>
                <a:schemeClr val="accent1"/>
              </a:buClr>
              <a:buSzPct val="85000"/>
              <a:buFont typeface="Wingdings 2" pitchFamily="18" charset="2"/>
              <a:buChar char=""/>
              <a:defRPr/>
            </a:pPr>
            <a:r>
              <a:rPr lang="en-US" sz="4600" dirty="0" smtClean="0">
                <a:solidFill>
                  <a:schemeClr val="tx1">
                    <a:lumMod val="85000"/>
                    <a:lumOff val="15000"/>
                  </a:schemeClr>
                </a:solidFill>
              </a:rPr>
              <a:t>Levine:</a:t>
            </a:r>
            <a:r>
              <a:rPr lang="en-US" sz="4600" i="1" dirty="0" smtClean="0">
                <a:solidFill>
                  <a:schemeClr val="tx1">
                    <a:lumMod val="85000"/>
                    <a:lumOff val="15000"/>
                  </a:schemeClr>
                </a:solidFill>
              </a:rPr>
              <a:t> “</a:t>
            </a:r>
            <a:r>
              <a:rPr lang="en-US" sz="4600" dirty="0" smtClean="0">
                <a:solidFill>
                  <a:schemeClr val="tx1">
                    <a:lumMod val="85000"/>
                    <a:lumOff val="15000"/>
                  </a:schemeClr>
                </a:solidFill>
              </a:rPr>
              <a:t>Every</a:t>
            </a:r>
            <a:r>
              <a:rPr lang="en-US" sz="4600" i="1" dirty="0" smtClean="0">
                <a:solidFill>
                  <a:schemeClr val="tx1">
                    <a:lumMod val="85000"/>
                    <a:lumOff val="15000"/>
                  </a:schemeClr>
                </a:solidFill>
              </a:rPr>
              <a:t> </a:t>
            </a:r>
            <a:r>
              <a:rPr lang="en-US" sz="4600" dirty="0" smtClean="0">
                <a:solidFill>
                  <a:schemeClr val="tx1">
                    <a:lumMod val="85000"/>
                    <a:lumOff val="15000"/>
                  </a:schemeClr>
                </a:solidFill>
              </a:rPr>
              <a:t>psychiatrist and psychologist I spoke with over the course of writing this book mentioned a lack of firm limit-setting as one of the major contributors to adolescent dysfunction. "Kids want and need limits" is a common refrain among professionals who deal with troubled and not-so-troubled kids.”</a:t>
            </a:r>
            <a:endParaRPr lang="en-US" sz="2600" dirty="0" smtClean="0">
              <a:solidFill>
                <a:schemeClr val="tx1">
                  <a:lumMod val="85000"/>
                  <a:lumOff val="15000"/>
                </a:schemeClr>
              </a:solidFill>
            </a:endParaRPr>
          </a:p>
          <a:p>
            <a:pPr marL="388312" lvl="1">
              <a:lnSpc>
                <a:spcPct val="90000"/>
              </a:lnSpc>
              <a:spcBef>
                <a:spcPct val="0"/>
              </a:spcBef>
              <a:buClr>
                <a:schemeClr val="accent1"/>
              </a:buClr>
              <a:buSzPct val="85000"/>
              <a:buNone/>
              <a:defRPr/>
            </a:pPr>
            <a:r>
              <a:rPr lang="en-US" sz="2600" i="1" dirty="0" smtClean="0">
                <a:solidFill>
                  <a:schemeClr val="tx1">
                    <a:lumMod val="85000"/>
                    <a:lumOff val="15000"/>
                  </a:schemeClr>
                </a:solidFill>
              </a:rPr>
              <a:t>	-The Price of Privilege, </a:t>
            </a:r>
            <a:r>
              <a:rPr lang="en-US" sz="2600" dirty="0" smtClean="0">
                <a:solidFill>
                  <a:schemeClr val="tx1">
                    <a:lumMod val="85000"/>
                    <a:lumOff val="15000"/>
                  </a:schemeClr>
                </a:solidFill>
              </a:rPr>
              <a:t>Madeline Levine</a:t>
            </a:r>
            <a:r>
              <a:rPr lang="en-US" sz="2600" i="1" dirty="0" smtClean="0">
                <a:solidFill>
                  <a:schemeClr val="tx1">
                    <a:lumMod val="85000"/>
                    <a:lumOff val="15000"/>
                  </a:schemeClr>
                </a:solidFill>
              </a:rPr>
              <a:t> </a:t>
            </a:r>
            <a:r>
              <a:rPr lang="en-US" sz="2600" dirty="0" smtClean="0">
                <a:solidFill>
                  <a:schemeClr val="tx1">
                    <a:lumMod val="85000"/>
                    <a:lumOff val="15000"/>
                  </a:schemeClr>
                </a:solidFill>
              </a:rPr>
              <a:t>Pg 155</a:t>
            </a:r>
          </a:p>
          <a:p>
            <a:pPr marL="388312" lvl="1">
              <a:lnSpc>
                <a:spcPct val="90000"/>
              </a:lnSpc>
              <a:spcBef>
                <a:spcPct val="0"/>
              </a:spcBef>
              <a:buClr>
                <a:schemeClr val="accent1"/>
              </a:buClr>
              <a:buSzPct val="85000"/>
              <a:buNone/>
              <a:defRPr/>
            </a:pPr>
            <a:endParaRPr lang="en-US" sz="2600" dirty="0" smtClean="0">
              <a:solidFill>
                <a:schemeClr val="tx1">
                  <a:lumMod val="85000"/>
                  <a:lumOff val="15000"/>
                </a:schemeClr>
              </a:solidFill>
            </a:endParaRPr>
          </a:p>
          <a:p>
            <a:pPr eaLnBrk="1" hangingPunct="1">
              <a:lnSpc>
                <a:spcPct val="90000"/>
              </a:lnSpc>
              <a:spcBef>
                <a:spcPct val="0"/>
              </a:spcBef>
              <a:defRPr/>
            </a:pPr>
            <a:r>
              <a:rPr lang="en-US" sz="4600" dirty="0" smtClean="0">
                <a:solidFill>
                  <a:schemeClr val="tx1">
                    <a:lumMod val="85000"/>
                    <a:lumOff val="15000"/>
                  </a:schemeClr>
                </a:solidFill>
              </a:rPr>
              <a:t>Screen time, home work vs play, bedtime</a:t>
            </a:r>
          </a:p>
          <a:p>
            <a:pPr eaLnBrk="1" hangingPunct="1">
              <a:lnSpc>
                <a:spcPct val="90000"/>
              </a:lnSpc>
              <a:spcBef>
                <a:spcPct val="0"/>
              </a:spcBef>
              <a:defRPr/>
            </a:pPr>
            <a:r>
              <a:rPr lang="en-US" sz="4600" dirty="0" smtClean="0">
                <a:solidFill>
                  <a:schemeClr val="tx1">
                    <a:lumMod val="85000"/>
                    <a:lumOff val="15000"/>
                  </a:schemeClr>
                </a:solidFill>
              </a:rPr>
              <a:t>Example: </a:t>
            </a:r>
            <a:r>
              <a:rPr lang="en-US" sz="4600" i="1" dirty="0" smtClean="0">
                <a:solidFill>
                  <a:schemeClr val="tx1">
                    <a:lumMod val="85000"/>
                    <a:lumOff val="15000"/>
                  </a:schemeClr>
                </a:solidFill>
              </a:rPr>
              <a:t>The family who wouldn’t leave!</a:t>
            </a:r>
            <a:endParaRPr lang="en-US" sz="5100" i="1" dirty="0" smtClean="0">
              <a:solidFill>
                <a:schemeClr val="tx1">
                  <a:lumMod val="85000"/>
                  <a:lumOff val="15000"/>
                </a:schemeClr>
              </a:solidFill>
            </a:endParaRPr>
          </a:p>
          <a:p>
            <a:pPr eaLnBrk="1" hangingPunct="1">
              <a:lnSpc>
                <a:spcPct val="90000"/>
              </a:lnSpc>
              <a:spcBef>
                <a:spcPct val="0"/>
              </a:spcBef>
              <a:buFont typeface="Wingdings 2" pitchFamily="18" charset="2"/>
              <a:buNone/>
              <a:defRPr/>
            </a:pPr>
            <a:endParaRPr lang="en-US" sz="5100" dirty="0" smtClean="0"/>
          </a:p>
          <a:p>
            <a:pPr eaLnBrk="1" hangingPunct="1">
              <a:lnSpc>
                <a:spcPct val="90000"/>
              </a:lnSpc>
              <a:spcBef>
                <a:spcPct val="0"/>
              </a:spcBef>
              <a:defRPr/>
            </a:pPr>
            <a:endParaRPr lang="en-US"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dissolve">
                                      <p:cBhvr>
                                        <p:cTn id="7" dur="500"/>
                                        <p:tgtEl>
                                          <p:spTgt spid="28675">
                                            <p:txEl>
                                              <p:pRg st="1" end="1"/>
                                            </p:txEl>
                                          </p:spTgt>
                                        </p:tgtEl>
                                      </p:cBhvr>
                                    </p:animEffect>
                                  </p:childTnLst>
                                  <p:subTnLst>
                                    <p:animClr>
                                      <p:cBhvr override="childStyle">
                                        <p:cTn dur="1" fill="hold" display="0" masterRel="nextClick" afterEffect="1"/>
                                        <p:tgtEl>
                                          <p:spTgt spid="28675">
                                            <p:txEl>
                                              <p:pRg st="1" end="1"/>
                                            </p:txEl>
                                          </p:spTgt>
                                        </p:tgtEl>
                                        <p:attrNameLst>
                                          <p:attrName>ppt_c</p:attrName>
                                        </p:attrNameLst>
                                      </p:cBhvr>
                                      <p:to>
                                        <a:srgbClr val="808080"/>
                                      </p:to>
                                    </p:animClr>
                                  </p:subTnLst>
                                </p:cTn>
                              </p:par>
                              <p:par>
                                <p:cTn id="8" presetID="9" presetClass="entr" presetSubtype="0" fill="hold" nodeType="withEffect">
                                  <p:stCondLst>
                                    <p:cond delay="0"/>
                                  </p:stCondLst>
                                  <p:childTnLst>
                                    <p:set>
                                      <p:cBhvr>
                                        <p:cTn id="9" dur="1" fill="hold">
                                          <p:stCondLst>
                                            <p:cond delay="0"/>
                                          </p:stCondLst>
                                        </p:cTn>
                                        <p:tgtEl>
                                          <p:spTgt spid="28675">
                                            <p:txEl>
                                              <p:pRg st="2" end="2"/>
                                            </p:txEl>
                                          </p:spTgt>
                                        </p:tgtEl>
                                        <p:attrNameLst>
                                          <p:attrName>style.visibility</p:attrName>
                                        </p:attrNameLst>
                                      </p:cBhvr>
                                      <p:to>
                                        <p:strVal val="visible"/>
                                      </p:to>
                                    </p:set>
                                    <p:animEffect transition="in" filter="dissolve">
                                      <p:cBhvr>
                                        <p:cTn id="10" dur="500"/>
                                        <p:tgtEl>
                                          <p:spTgt spid="2867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animEffect transition="in" filter="dissolve">
                                      <p:cBhvr>
                                        <p:cTn id="15" dur="500"/>
                                        <p:tgtEl>
                                          <p:spTgt spid="28675">
                                            <p:txEl>
                                              <p:pRg st="4" end="4"/>
                                            </p:txEl>
                                          </p:spTgt>
                                        </p:tgtEl>
                                      </p:cBhvr>
                                    </p:animEffect>
                                  </p:childTnLst>
                                  <p:subTnLst>
                                    <p:animClr>
                                      <p:cBhvr override="childStyle">
                                        <p:cTn dur="1" fill="hold" display="0" masterRel="nextClick" afterEffect="1"/>
                                        <p:tgtEl>
                                          <p:spTgt spid="28675">
                                            <p:txEl>
                                              <p:pRg st="4" end="4"/>
                                            </p:txEl>
                                          </p:spTgt>
                                        </p:tgtEl>
                                        <p:attrNameLst>
                                          <p:attrName>ppt_c</p:attrName>
                                        </p:attrNameLst>
                                      </p:cBhvr>
                                      <p:to>
                                        <a:srgbClr val="808080"/>
                                      </p:to>
                                    </p:animClr>
                                  </p:sub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8675">
                                            <p:txEl>
                                              <p:pRg st="5" end="5"/>
                                            </p:txEl>
                                          </p:spTgt>
                                        </p:tgtEl>
                                        <p:attrNameLst>
                                          <p:attrName>style.visibility</p:attrName>
                                        </p:attrNameLst>
                                      </p:cBhvr>
                                      <p:to>
                                        <p:strVal val="visible"/>
                                      </p:to>
                                    </p:set>
                                    <p:animEffect transition="in" filter="dissolve">
                                      <p:cBhvr>
                                        <p:cTn id="20"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369387"/>
          </a:xfrm>
        </p:spPr>
        <p:txBody>
          <a:bodyPr/>
          <a:lstStyle/>
          <a:p>
            <a:pPr eaLnBrk="1" hangingPunct="1">
              <a:lnSpc>
                <a:spcPct val="90000"/>
              </a:lnSpc>
              <a:spcBef>
                <a:spcPct val="0"/>
              </a:spcBef>
              <a:buFont typeface="Wingdings 2" pitchFamily="18" charset="2"/>
              <a:buNone/>
            </a:pPr>
            <a:r>
              <a:rPr lang="en-US" sz="5100" b="1" dirty="0" smtClean="0"/>
              <a:t>Effective Discipline: Set Limits</a:t>
            </a:r>
          </a:p>
          <a:p>
            <a:pPr eaLnBrk="1" hangingPunct="1">
              <a:lnSpc>
                <a:spcPct val="90000"/>
              </a:lnSpc>
              <a:spcBef>
                <a:spcPct val="0"/>
              </a:spcBef>
            </a:pPr>
            <a:r>
              <a:rPr lang="en-US" sz="4600" dirty="0" smtClean="0"/>
              <a:t>Strong-willed or compliant? </a:t>
            </a:r>
          </a:p>
          <a:p>
            <a:pPr eaLnBrk="1" hangingPunct="1">
              <a:lnSpc>
                <a:spcPct val="90000"/>
              </a:lnSpc>
              <a:spcBef>
                <a:spcPct val="0"/>
              </a:spcBef>
            </a:pPr>
            <a:r>
              <a:rPr lang="en-US" sz="4600" dirty="0" smtClean="0"/>
              <a:t>Dobson: “Second, I have found that the parents of compliant children don’t understand their friends with defiant youngsters. They intensify guilt and embarrassment by implying, “If you would raise your kids the way I do mine, you wouldn’t be having those awful problems. May I say to both groups that willful </a:t>
            </a:r>
            <a:endParaRPr lang="en-US" sz="5100" dirty="0" smtClean="0"/>
          </a:p>
          <a:p>
            <a:pPr eaLnBrk="1" hangingPunct="1">
              <a:lnSpc>
                <a:spcPct val="90000"/>
              </a:lnSpc>
              <a:spcBef>
                <a:spcPct val="0"/>
              </a:spcBef>
            </a:pPr>
            <a:endParaRPr lang="en-US"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dissolve">
                                      <p:cBhvr>
                                        <p:cTn id="7" dur="500"/>
                                        <p:tgtEl>
                                          <p:spTgt spid="28675">
                                            <p:txEl>
                                              <p:pRg st="1" end="1"/>
                                            </p:txEl>
                                          </p:spTgt>
                                        </p:tgtEl>
                                      </p:cBhvr>
                                    </p:animEffect>
                                  </p:childTnLst>
                                  <p:subTnLst>
                                    <p:animClr>
                                      <p:cBhvr override="childStyle">
                                        <p:cTn dur="1" fill="hold" display="0" masterRel="nextClick" afterEffect="1"/>
                                        <p:tgtEl>
                                          <p:spTgt spid="28675">
                                            <p:txEl>
                                              <p:pRg st="1" end="1"/>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dissolve">
                                      <p:cBhvr>
                                        <p:cTn id="12"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369387"/>
          </a:xfrm>
        </p:spPr>
        <p:txBody>
          <a:bodyPr/>
          <a:lstStyle/>
          <a:p>
            <a:pPr eaLnBrk="1" hangingPunct="1">
              <a:lnSpc>
                <a:spcPct val="90000"/>
              </a:lnSpc>
              <a:spcBef>
                <a:spcPct val="0"/>
              </a:spcBef>
              <a:buFont typeface="Wingdings 2" pitchFamily="18" charset="2"/>
              <a:buNone/>
              <a:defRPr/>
            </a:pPr>
            <a:r>
              <a:rPr lang="en-US" sz="5100" b="1" dirty="0" smtClean="0"/>
              <a:t>Effective Discipline: Set Limits</a:t>
            </a:r>
          </a:p>
          <a:p>
            <a:pPr eaLnBrk="1" hangingPunct="1">
              <a:lnSpc>
                <a:spcPct val="90000"/>
              </a:lnSpc>
              <a:spcBef>
                <a:spcPct val="0"/>
              </a:spcBef>
              <a:defRPr/>
            </a:pPr>
            <a:r>
              <a:rPr lang="en-US" sz="4600" dirty="0" smtClean="0">
                <a:solidFill>
                  <a:schemeClr val="bg1">
                    <a:lumMod val="50000"/>
                  </a:schemeClr>
                </a:solidFill>
              </a:rPr>
              <a:t>Strong-willed or compliant? </a:t>
            </a:r>
          </a:p>
          <a:p>
            <a:pPr eaLnBrk="1" hangingPunct="1">
              <a:lnSpc>
                <a:spcPct val="90000"/>
              </a:lnSpc>
              <a:spcBef>
                <a:spcPct val="0"/>
              </a:spcBef>
              <a:buFont typeface="Wingdings 2" pitchFamily="18" charset="2"/>
              <a:buNone/>
              <a:defRPr/>
            </a:pPr>
            <a:endParaRPr lang="en-US" sz="2000" dirty="0" smtClean="0"/>
          </a:p>
          <a:p>
            <a:pPr eaLnBrk="1" hangingPunct="1">
              <a:lnSpc>
                <a:spcPct val="90000"/>
              </a:lnSpc>
              <a:spcBef>
                <a:spcPct val="0"/>
              </a:spcBef>
              <a:defRPr/>
            </a:pPr>
            <a:r>
              <a:rPr lang="en-US" sz="4600" dirty="0" smtClean="0"/>
              <a:t>“…children can be difficult to manage even when parents handle their responsibilities with great skill and dedication. It may take several years to bring such a youngster to a point of relative obedience and cooperation within the family unit, and indeed a strong-willed child will be a strong-willed individual all her life.</a:t>
            </a:r>
            <a:endParaRPr lang="en-US" sz="5100" dirty="0" smtClean="0"/>
          </a:p>
          <a:p>
            <a:pPr eaLnBrk="1" hangingPunct="1">
              <a:lnSpc>
                <a:spcPct val="90000"/>
              </a:lnSpc>
              <a:spcBef>
                <a:spcPct val="0"/>
              </a:spcBef>
              <a:defRPr/>
            </a:pPr>
            <a:endParaRPr lang="en-US" sz="40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369387"/>
          </a:xfrm>
        </p:spPr>
        <p:txBody>
          <a:bodyPr/>
          <a:lstStyle/>
          <a:p>
            <a:pPr eaLnBrk="1" hangingPunct="1">
              <a:lnSpc>
                <a:spcPct val="90000"/>
              </a:lnSpc>
              <a:spcBef>
                <a:spcPct val="0"/>
              </a:spcBef>
              <a:buFont typeface="Wingdings 2" pitchFamily="18" charset="2"/>
              <a:buNone/>
              <a:defRPr/>
            </a:pPr>
            <a:r>
              <a:rPr lang="en-US" sz="5100" b="1" dirty="0" smtClean="0"/>
              <a:t>Effective Discipline: Set Limits</a:t>
            </a:r>
          </a:p>
          <a:p>
            <a:pPr eaLnBrk="1" hangingPunct="1">
              <a:lnSpc>
                <a:spcPct val="90000"/>
              </a:lnSpc>
              <a:spcBef>
                <a:spcPct val="0"/>
              </a:spcBef>
              <a:defRPr/>
            </a:pPr>
            <a:r>
              <a:rPr lang="en-US" sz="4600" dirty="0" smtClean="0">
                <a:solidFill>
                  <a:schemeClr val="bg1">
                    <a:lumMod val="50000"/>
                  </a:schemeClr>
                </a:solidFill>
              </a:rPr>
              <a:t>Strong-willed or compliant? </a:t>
            </a:r>
          </a:p>
          <a:p>
            <a:pPr eaLnBrk="1" hangingPunct="1">
              <a:lnSpc>
                <a:spcPct val="90000"/>
              </a:lnSpc>
              <a:spcBef>
                <a:spcPct val="0"/>
              </a:spcBef>
              <a:buFont typeface="Wingdings 2" pitchFamily="18" charset="2"/>
              <a:buNone/>
              <a:defRPr/>
            </a:pPr>
            <a:endParaRPr lang="en-US" sz="2400" dirty="0" smtClean="0"/>
          </a:p>
          <a:p>
            <a:pPr eaLnBrk="1" hangingPunct="1">
              <a:lnSpc>
                <a:spcPct val="90000"/>
              </a:lnSpc>
              <a:spcBef>
                <a:spcPct val="0"/>
              </a:spcBef>
              <a:defRPr/>
            </a:pPr>
            <a:r>
              <a:rPr lang="en-US" sz="4600" dirty="0" smtClean="0"/>
              <a:t>“…During the childhood years, it is important for parents not to panic. Don’t try to “fix” your tougher boy or girl overnight. Treat that child with sincere love and dignity, but require him or her to follow your leadership.” </a:t>
            </a:r>
          </a:p>
          <a:p>
            <a:pPr eaLnBrk="1" hangingPunct="1">
              <a:lnSpc>
                <a:spcPct val="90000"/>
              </a:lnSpc>
              <a:spcBef>
                <a:spcPct val="0"/>
              </a:spcBef>
              <a:buFont typeface="Wingdings 2" pitchFamily="18" charset="2"/>
              <a:buNone/>
              <a:defRPr/>
            </a:pPr>
            <a:r>
              <a:rPr lang="en-US" sz="4600" dirty="0" smtClean="0"/>
              <a:t>   </a:t>
            </a:r>
            <a:r>
              <a:rPr lang="en-US" sz="2600" dirty="0" smtClean="0"/>
              <a:t>-</a:t>
            </a:r>
            <a:r>
              <a:rPr lang="en-US" sz="2600" i="1" dirty="0" smtClean="0"/>
              <a:t>The Strong Willed Child</a:t>
            </a:r>
            <a:r>
              <a:rPr lang="en-US" sz="2600" dirty="0" smtClean="0"/>
              <a:t>: </a:t>
            </a:r>
            <a:r>
              <a:rPr lang="en-US" sz="2600" i="1" dirty="0" smtClean="0"/>
              <a:t>Compliant &amp; Defiant, </a:t>
            </a:r>
            <a:r>
              <a:rPr lang="en-US" sz="2600" dirty="0" smtClean="0"/>
              <a:t>by Dr. James Dobson</a:t>
            </a:r>
          </a:p>
          <a:p>
            <a:pPr eaLnBrk="1" hangingPunct="1">
              <a:lnSpc>
                <a:spcPct val="90000"/>
              </a:lnSpc>
              <a:spcBef>
                <a:spcPct val="0"/>
              </a:spcBef>
              <a:buFont typeface="Wingdings 2" pitchFamily="18" charset="2"/>
              <a:buNone/>
              <a:defRPr/>
            </a:pPr>
            <a:endParaRPr lang="en-US" sz="2600" dirty="0" smtClean="0"/>
          </a:p>
          <a:p>
            <a:pPr eaLnBrk="1" hangingPunct="1">
              <a:lnSpc>
                <a:spcPct val="90000"/>
              </a:lnSpc>
              <a:spcBef>
                <a:spcPct val="0"/>
              </a:spcBef>
              <a:defRPr/>
            </a:pPr>
            <a:r>
              <a:rPr lang="en-US" sz="4000" dirty="0" smtClean="0"/>
              <a:t>Ex: Defiant toddler &amp; dad at the beach. Spank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8675">
                                            <p:txEl>
                                              <p:pRg st="3" end="3"/>
                                            </p:txEl>
                                          </p:spTgt>
                                        </p:tgtEl>
                                        <p:attrNameLst>
                                          <p:attrName>style.visibility</p:attrName>
                                        </p:attrNameLst>
                                      </p:cBhvr>
                                      <p:to>
                                        <p:strVal val="visible"/>
                                      </p:to>
                                    </p:set>
                                    <p:animEffect transition="in" filter="dissolve">
                                      <p:cBhvr>
                                        <p:cTn id="7" dur="500"/>
                                        <p:tgtEl>
                                          <p:spTgt spid="28675">
                                            <p:txEl>
                                              <p:pRg st="3" end="3"/>
                                            </p:txEl>
                                          </p:spTgt>
                                        </p:tgtEl>
                                      </p:cBhvr>
                                    </p:animEffect>
                                  </p:childTnLst>
                                  <p:subTnLst>
                                    <p:animClr>
                                      <p:cBhvr override="childStyle">
                                        <p:cTn dur="1" fill="hold" display="0" masterRel="nextClick" afterEffect="1"/>
                                        <p:tgtEl>
                                          <p:spTgt spid="28675">
                                            <p:txEl>
                                              <p:pRg st="3" end="3"/>
                                            </p:txEl>
                                          </p:spTgt>
                                        </p:tgtEl>
                                        <p:attrNameLst>
                                          <p:attrName>ppt_c</p:attrName>
                                        </p:attrNameLst>
                                      </p:cBhvr>
                                      <p:to>
                                        <a:srgbClr val="B2B2B2"/>
                                      </p:to>
                                    </p:animClr>
                                  </p:subTnLst>
                                </p:cTn>
                              </p:par>
                              <p:par>
                                <p:cTn id="8" presetID="9" presetClass="entr" presetSubtype="0" fill="hold" nodeType="withEffect">
                                  <p:stCondLst>
                                    <p:cond delay="0"/>
                                  </p:stCondLst>
                                  <p:childTnLst>
                                    <p:set>
                                      <p:cBhvr>
                                        <p:cTn id="9" dur="1" fill="hold">
                                          <p:stCondLst>
                                            <p:cond delay="0"/>
                                          </p:stCondLst>
                                        </p:cTn>
                                        <p:tgtEl>
                                          <p:spTgt spid="28675">
                                            <p:txEl>
                                              <p:pRg st="4" end="4"/>
                                            </p:txEl>
                                          </p:spTgt>
                                        </p:tgtEl>
                                        <p:attrNameLst>
                                          <p:attrName>style.visibility</p:attrName>
                                        </p:attrNameLst>
                                      </p:cBhvr>
                                      <p:to>
                                        <p:strVal val="visible"/>
                                      </p:to>
                                    </p:set>
                                    <p:animEffect transition="in" filter="dissolve">
                                      <p:cBhvr>
                                        <p:cTn id="10" dur="500"/>
                                        <p:tgtEl>
                                          <p:spTgt spid="28675">
                                            <p:txEl>
                                              <p:pRg st="4" end="4"/>
                                            </p:txEl>
                                          </p:spTgt>
                                        </p:tgtEl>
                                      </p:cBhvr>
                                    </p:animEffect>
                                  </p:childTnLst>
                                  <p:subTnLst>
                                    <p:animClr>
                                      <p:cBhvr override="childStyle">
                                        <p:cTn dur="1" fill="hold" display="0" masterRel="nextClick" afterEffect="1"/>
                                        <p:tgtEl>
                                          <p:spTgt spid="28675">
                                            <p:txEl>
                                              <p:pRg st="4" end="4"/>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8675">
                                            <p:txEl>
                                              <p:pRg st="6" end="6"/>
                                            </p:txEl>
                                          </p:spTgt>
                                        </p:tgtEl>
                                        <p:attrNameLst>
                                          <p:attrName>style.visibility</p:attrName>
                                        </p:attrNameLst>
                                      </p:cBhvr>
                                      <p:to>
                                        <p:strVal val="visible"/>
                                      </p:to>
                                    </p:set>
                                    <p:animEffect transition="in" filter="dissolve">
                                      <p:cBhvr>
                                        <p:cTn id="15" dur="5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490693" y="800101"/>
            <a:ext cx="11246" cy="78756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000000"/>
            </a:solidFill>
            <a:miter lim="400000"/>
          </a:ln>
        </p:spPr>
        <p:txBody>
          <a:bodyPr lIns="91435" tIns="45718" rIns="91435" bIns="45718"/>
          <a:lstStyle/>
          <a:p>
            <a:endParaRPr/>
          </a:p>
        </p:txBody>
      </p:sp>
      <p:sp>
        <p:nvSpPr>
          <p:cNvPr id="141" name="Shape 141"/>
          <p:cNvSpPr/>
          <p:nvPr/>
        </p:nvSpPr>
        <p:spPr>
          <a:xfrm>
            <a:off x="146382" y="5002139"/>
            <a:ext cx="12712038" cy="1"/>
          </a:xfrm>
          <a:prstGeom prst="line">
            <a:avLst/>
          </a:prstGeom>
          <a:ln w="25400">
            <a:solidFill>
              <a:srgbClr val="000000"/>
            </a:solidFill>
            <a:miter lim="400000"/>
          </a:ln>
        </p:spPr>
        <p:txBody>
          <a:bodyPr lIns="50797" tIns="50797" rIns="50797" bIns="50797" anchor="ctr"/>
          <a:lstStyle/>
          <a:p>
            <a:pPr>
              <a:defRPr sz="2400"/>
            </a:pPr>
            <a:endParaRPr/>
          </a:p>
        </p:txBody>
      </p:sp>
      <p:sp>
        <p:nvSpPr>
          <p:cNvPr id="142" name="Shape 142"/>
          <p:cNvSpPr/>
          <p:nvPr/>
        </p:nvSpPr>
        <p:spPr>
          <a:xfrm>
            <a:off x="197677" y="4279900"/>
            <a:ext cx="401872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Discipline</a:t>
            </a:r>
          </a:p>
        </p:txBody>
      </p:sp>
      <p:sp>
        <p:nvSpPr>
          <p:cNvPr id="143" name="Shape 143"/>
          <p:cNvSpPr/>
          <p:nvPr/>
        </p:nvSpPr>
        <p:spPr>
          <a:xfrm>
            <a:off x="8636000" y="4397083"/>
            <a:ext cx="4195053"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Discipline</a:t>
            </a:r>
          </a:p>
        </p:txBody>
      </p:sp>
      <p:sp>
        <p:nvSpPr>
          <p:cNvPr id="144" name="Shape 144"/>
          <p:cNvSpPr/>
          <p:nvPr/>
        </p:nvSpPr>
        <p:spPr>
          <a:xfrm>
            <a:off x="4222934" y="120061"/>
            <a:ext cx="455893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High Connection</a:t>
            </a:r>
          </a:p>
        </p:txBody>
      </p:sp>
      <p:sp>
        <p:nvSpPr>
          <p:cNvPr id="145" name="Shape 145"/>
          <p:cNvSpPr/>
          <p:nvPr/>
        </p:nvSpPr>
        <p:spPr>
          <a:xfrm>
            <a:off x="4060400" y="8458200"/>
            <a:ext cx="4382605"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b="1" dirty="0"/>
              <a:t>Low Connection</a:t>
            </a:r>
          </a:p>
        </p:txBody>
      </p:sp>
      <p:sp>
        <p:nvSpPr>
          <p:cNvPr id="146" name="Shape 146"/>
          <p:cNvSpPr/>
          <p:nvPr/>
        </p:nvSpPr>
        <p:spPr>
          <a:xfrm>
            <a:off x="1612496" y="2092033"/>
            <a:ext cx="2572814"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dirty="0"/>
              <a:t>Permissive</a:t>
            </a:r>
          </a:p>
        </p:txBody>
      </p:sp>
      <p:sp>
        <p:nvSpPr>
          <p:cNvPr id="147" name="Shape 147"/>
          <p:cNvSpPr/>
          <p:nvPr/>
        </p:nvSpPr>
        <p:spPr>
          <a:xfrm>
            <a:off x="8095584" y="2092033"/>
            <a:ext cx="3119438"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a:t>Authoritative</a:t>
            </a:r>
          </a:p>
        </p:txBody>
      </p:sp>
      <p:sp>
        <p:nvSpPr>
          <p:cNvPr id="148" name="Shape 148"/>
          <p:cNvSpPr/>
          <p:nvPr/>
        </p:nvSpPr>
        <p:spPr>
          <a:xfrm>
            <a:off x="1531544" y="6702133"/>
            <a:ext cx="2734717"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a:t>Disengaged</a:t>
            </a:r>
          </a:p>
        </p:txBody>
      </p:sp>
      <p:sp>
        <p:nvSpPr>
          <p:cNvPr id="149" name="Shape 149"/>
          <p:cNvSpPr/>
          <p:nvPr/>
        </p:nvSpPr>
        <p:spPr>
          <a:xfrm>
            <a:off x="8049896" y="6702133"/>
            <a:ext cx="3210809" cy="71813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r>
              <a:rPr sz="4000"/>
              <a:t>Authoritarian</a:t>
            </a: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advAuto="0"/>
      <p:bldP spid="148" grpId="0" animBg="1" advAuto="0"/>
      <p:bldP spid="149" grpId="0" animBg="1" advAuto="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694507"/>
          </a:xfrm>
        </p:spPr>
        <p:txBody>
          <a:bodyPr/>
          <a:lstStyle/>
          <a:p>
            <a:pPr eaLnBrk="1" hangingPunct="1">
              <a:lnSpc>
                <a:spcPct val="90000"/>
              </a:lnSpc>
              <a:spcBef>
                <a:spcPct val="0"/>
              </a:spcBef>
              <a:buFont typeface="Wingdings 2" pitchFamily="18" charset="2"/>
              <a:buNone/>
              <a:defRPr/>
            </a:pPr>
            <a:r>
              <a:rPr lang="en-US" sz="5100" b="1" dirty="0" smtClean="0"/>
              <a:t>Effective Discipline: In Control</a:t>
            </a:r>
          </a:p>
          <a:p>
            <a:pPr eaLnBrk="1" hangingPunct="1">
              <a:lnSpc>
                <a:spcPct val="90000"/>
              </a:lnSpc>
              <a:spcBef>
                <a:spcPct val="0"/>
              </a:spcBef>
              <a:defRPr/>
            </a:pPr>
            <a:r>
              <a:rPr lang="en-US" sz="4600" dirty="0" smtClean="0"/>
              <a:t>Levine: “Various studies have found that firm parental control is associated with children who can take care of themselves, who are academically successful, who are emotionally well developed, and who are happier.” </a:t>
            </a:r>
          </a:p>
          <a:p>
            <a:pPr eaLnBrk="1" hangingPunct="1">
              <a:lnSpc>
                <a:spcPct val="90000"/>
              </a:lnSpc>
              <a:spcBef>
                <a:spcPct val="0"/>
              </a:spcBef>
              <a:buFont typeface="Wingdings 2" pitchFamily="18" charset="2"/>
              <a:buNone/>
              <a:defRPr/>
            </a:pPr>
            <a:r>
              <a:rPr lang="en-US" sz="4600" i="1" dirty="0" smtClean="0"/>
              <a:t>   </a:t>
            </a:r>
            <a:r>
              <a:rPr lang="en-US" sz="2600" i="1" dirty="0" smtClean="0"/>
              <a:t>-The Price of Privilege</a:t>
            </a:r>
            <a:endParaRPr lang="en-US" sz="2600" dirty="0" smtClean="0"/>
          </a:p>
          <a:p>
            <a:pPr eaLnBrk="1" hangingPunct="1">
              <a:lnSpc>
                <a:spcPct val="90000"/>
              </a:lnSpc>
              <a:spcBef>
                <a:spcPct val="0"/>
              </a:spcBef>
              <a:buFont typeface="Wingdings 2" pitchFamily="18" charset="2"/>
              <a:buNone/>
              <a:defRPr/>
            </a:pPr>
            <a:endParaRPr lang="en-US" sz="5100" b="1" dirty="0" smtClean="0"/>
          </a:p>
          <a:p>
            <a:pPr eaLnBrk="1" hangingPunct="1">
              <a:lnSpc>
                <a:spcPct val="90000"/>
              </a:lnSpc>
              <a:spcBef>
                <a:spcPct val="0"/>
              </a:spcBef>
              <a:buFont typeface="Wingdings 2" pitchFamily="18" charset="2"/>
              <a:buNone/>
              <a:defRPr/>
            </a:pPr>
            <a:endParaRPr lang="en-US" sz="4600" b="1" dirty="0" smtClean="0"/>
          </a:p>
          <a:p>
            <a:pPr eaLnBrk="1" hangingPunct="1">
              <a:lnSpc>
                <a:spcPct val="90000"/>
              </a:lnSpc>
              <a:defRPr/>
            </a:pPr>
            <a:endParaRPr lang="en-US" sz="3300" dirty="0" smtClean="0">
              <a:solidFill>
                <a:schemeClr val="tx1">
                  <a:lumMod val="95000"/>
                  <a:lumOff val="5000"/>
                </a:schemeClr>
              </a:solidFill>
            </a:endParaRPr>
          </a:p>
          <a:p>
            <a:pPr eaLnBrk="1" hangingPunct="1">
              <a:lnSpc>
                <a:spcPct val="90000"/>
              </a:lnSpc>
              <a:spcBef>
                <a:spcPct val="0"/>
              </a:spcBef>
              <a:defRPr/>
            </a:pPr>
            <a:endParaRPr lang="en-US" sz="40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369387"/>
          </a:xfrm>
        </p:spPr>
        <p:txBody>
          <a:bodyPr/>
          <a:lstStyle/>
          <a:p>
            <a:pPr eaLnBrk="1" hangingPunct="1">
              <a:lnSpc>
                <a:spcPct val="90000"/>
              </a:lnSpc>
              <a:spcBef>
                <a:spcPct val="0"/>
              </a:spcBef>
              <a:buFont typeface="Wingdings 2" pitchFamily="18" charset="2"/>
              <a:buNone/>
              <a:defRPr/>
            </a:pPr>
            <a:r>
              <a:rPr lang="en-US" sz="5100" b="1" dirty="0" smtClean="0"/>
              <a:t>Effective Discipline: Containment &amp; Monitoring</a:t>
            </a:r>
          </a:p>
          <a:p>
            <a:pPr eaLnBrk="1" hangingPunct="1">
              <a:lnSpc>
                <a:spcPct val="90000"/>
              </a:lnSpc>
              <a:spcBef>
                <a:spcPct val="0"/>
              </a:spcBef>
              <a:defRPr/>
            </a:pPr>
            <a:r>
              <a:rPr lang="en-US" sz="4600" dirty="0" smtClean="0"/>
              <a:t>Know where they are. Make them report in</a:t>
            </a:r>
          </a:p>
          <a:p>
            <a:pPr lvl="1" eaLnBrk="1" hangingPunct="1">
              <a:lnSpc>
                <a:spcPct val="90000"/>
              </a:lnSpc>
              <a:spcBef>
                <a:spcPct val="0"/>
              </a:spcBef>
              <a:defRPr/>
            </a:pPr>
            <a:r>
              <a:rPr lang="en-US" sz="4000" dirty="0" smtClean="0">
                <a:solidFill>
                  <a:schemeClr val="tx1">
                    <a:lumMod val="95000"/>
                    <a:lumOff val="5000"/>
                  </a:schemeClr>
                </a:solidFill>
              </a:rPr>
              <a:t>Who are you with?  </a:t>
            </a:r>
          </a:p>
          <a:p>
            <a:pPr lvl="1" eaLnBrk="1" hangingPunct="1">
              <a:lnSpc>
                <a:spcPct val="90000"/>
              </a:lnSpc>
              <a:spcBef>
                <a:spcPct val="0"/>
              </a:spcBef>
              <a:defRPr/>
            </a:pPr>
            <a:r>
              <a:rPr lang="en-US" sz="4000" dirty="0" smtClean="0">
                <a:solidFill>
                  <a:schemeClr val="tx1">
                    <a:lumMod val="95000"/>
                    <a:lumOff val="5000"/>
                  </a:schemeClr>
                </a:solidFill>
              </a:rPr>
              <a:t>How long? </a:t>
            </a:r>
          </a:p>
          <a:p>
            <a:pPr lvl="1" eaLnBrk="1" hangingPunct="1">
              <a:lnSpc>
                <a:spcPct val="90000"/>
              </a:lnSpc>
              <a:spcBef>
                <a:spcPct val="0"/>
              </a:spcBef>
              <a:defRPr/>
            </a:pPr>
            <a:r>
              <a:rPr lang="en-US" sz="4000" dirty="0" smtClean="0">
                <a:solidFill>
                  <a:schemeClr val="tx1">
                    <a:lumMod val="95000"/>
                    <a:lumOff val="5000"/>
                  </a:schemeClr>
                </a:solidFill>
              </a:rPr>
              <a:t>Where?</a:t>
            </a:r>
          </a:p>
          <a:p>
            <a:pPr lvl="1" eaLnBrk="1" hangingPunct="1">
              <a:lnSpc>
                <a:spcPct val="90000"/>
              </a:lnSpc>
              <a:spcBef>
                <a:spcPct val="0"/>
              </a:spcBef>
              <a:defRPr/>
            </a:pPr>
            <a:r>
              <a:rPr lang="en-US" sz="4000" dirty="0" smtClean="0">
                <a:solidFill>
                  <a:schemeClr val="tx1">
                    <a:lumMod val="95000"/>
                    <a:lumOff val="5000"/>
                  </a:schemeClr>
                </a:solidFill>
              </a:rPr>
              <a:t>Ex. One Xenos </a:t>
            </a:r>
            <a:r>
              <a:rPr lang="en-US" sz="4000" dirty="0" err="1" smtClean="0">
                <a:solidFill>
                  <a:schemeClr val="tx1">
                    <a:lumMod val="95000"/>
                    <a:lumOff val="5000"/>
                  </a:schemeClr>
                </a:solidFill>
              </a:rPr>
              <a:t>jr</a:t>
            </a:r>
            <a:r>
              <a:rPr lang="en-US" sz="4000" dirty="0" smtClean="0">
                <a:solidFill>
                  <a:schemeClr val="tx1">
                    <a:lumMod val="95000"/>
                    <a:lumOff val="5000"/>
                  </a:schemeClr>
                </a:solidFill>
              </a:rPr>
              <a:t>. high boy was permitted to run around with known high school drug dealer. </a:t>
            </a:r>
          </a:p>
          <a:p>
            <a:pPr lvl="1" eaLnBrk="1" hangingPunct="1">
              <a:lnSpc>
                <a:spcPct val="90000"/>
              </a:lnSpc>
              <a:spcBef>
                <a:spcPct val="0"/>
              </a:spcBef>
              <a:buFont typeface="Wingdings" pitchFamily="2" charset="2"/>
              <a:buNone/>
              <a:defRPr/>
            </a:pPr>
            <a:endParaRPr lang="en-US" sz="4000" dirty="0" smtClean="0">
              <a:solidFill>
                <a:schemeClr val="tx1">
                  <a:lumMod val="95000"/>
                  <a:lumOff val="5000"/>
                </a:schemeClr>
              </a:solidFill>
            </a:endParaRPr>
          </a:p>
          <a:p>
            <a:pPr eaLnBrk="1" hangingPunct="1">
              <a:lnSpc>
                <a:spcPct val="90000"/>
              </a:lnSpc>
              <a:spcBef>
                <a:spcPct val="0"/>
              </a:spcBef>
              <a:defRPr/>
            </a:pPr>
            <a:r>
              <a:rPr lang="en-US" sz="4700" dirty="0" smtClean="0">
                <a:solidFill>
                  <a:schemeClr val="tx1">
                    <a:lumMod val="95000"/>
                    <a:lumOff val="5000"/>
                  </a:schemeClr>
                </a:solidFill>
              </a:rPr>
              <a:t>Monitor how they are treating siblings</a:t>
            </a:r>
          </a:p>
          <a:p>
            <a:pPr lvl="1" eaLnBrk="1" hangingPunct="1">
              <a:lnSpc>
                <a:spcPct val="90000"/>
              </a:lnSpc>
              <a:spcBef>
                <a:spcPct val="0"/>
              </a:spcBef>
              <a:defRPr/>
            </a:pPr>
            <a:r>
              <a:rPr lang="en-US" sz="4000" dirty="0" smtClean="0">
                <a:solidFill>
                  <a:schemeClr val="tx1">
                    <a:lumMod val="95000"/>
                    <a:lumOff val="5000"/>
                  </a:schemeClr>
                </a:solidFill>
              </a:rPr>
              <a:t>Home needs to be a safe place</a:t>
            </a:r>
          </a:p>
          <a:p>
            <a:pPr eaLnBrk="1" hangingPunct="1">
              <a:lnSpc>
                <a:spcPct val="90000"/>
              </a:lnSpc>
              <a:spcBef>
                <a:spcPct val="0"/>
              </a:spcBef>
              <a:defRPr/>
            </a:pPr>
            <a:endParaRPr lang="en-US" sz="4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dissolve">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dissolve">
                                      <p:cBhvr>
                                        <p:cTn id="12" dur="500"/>
                                        <p:tgtEl>
                                          <p:spTgt spid="28675">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animEffect transition="in" filter="dissolve">
                                      <p:cBhvr>
                                        <p:cTn id="15" dur="500"/>
                                        <p:tgtEl>
                                          <p:spTgt spid="28675">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8675">
                                            <p:txEl>
                                              <p:pRg st="4" end="4"/>
                                            </p:txEl>
                                          </p:spTgt>
                                        </p:tgtEl>
                                        <p:attrNameLst>
                                          <p:attrName>style.visibility</p:attrName>
                                        </p:attrNameLst>
                                      </p:cBhvr>
                                      <p:to>
                                        <p:strVal val="visible"/>
                                      </p:to>
                                    </p:set>
                                    <p:animEffect transition="in" filter="dissolve">
                                      <p:cBhvr>
                                        <p:cTn id="18" dur="500"/>
                                        <p:tgtEl>
                                          <p:spTgt spid="2867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8675">
                                            <p:txEl>
                                              <p:pRg st="5" end="5"/>
                                            </p:txEl>
                                          </p:spTgt>
                                        </p:tgtEl>
                                        <p:attrNameLst>
                                          <p:attrName>style.visibility</p:attrName>
                                        </p:attrNameLst>
                                      </p:cBhvr>
                                      <p:to>
                                        <p:strVal val="visible"/>
                                      </p:to>
                                    </p:set>
                                    <p:animEffect transition="in" filter="dissolve">
                                      <p:cBhvr>
                                        <p:cTn id="23" dur="500"/>
                                        <p:tgtEl>
                                          <p:spTgt spid="2867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8675">
                                            <p:txEl>
                                              <p:pRg st="7" end="7"/>
                                            </p:txEl>
                                          </p:spTgt>
                                        </p:tgtEl>
                                        <p:attrNameLst>
                                          <p:attrName>style.visibility</p:attrName>
                                        </p:attrNameLst>
                                      </p:cBhvr>
                                      <p:to>
                                        <p:strVal val="visible"/>
                                      </p:to>
                                    </p:set>
                                    <p:animEffect transition="in" filter="dissolve">
                                      <p:cBhvr>
                                        <p:cTn id="28" dur="500"/>
                                        <p:tgtEl>
                                          <p:spTgt spid="2867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8675">
                                            <p:txEl>
                                              <p:pRg st="8" end="8"/>
                                            </p:txEl>
                                          </p:spTgt>
                                        </p:tgtEl>
                                        <p:attrNameLst>
                                          <p:attrName>style.visibility</p:attrName>
                                        </p:attrNameLst>
                                      </p:cBhvr>
                                      <p:to>
                                        <p:strVal val="visible"/>
                                      </p:to>
                                    </p:set>
                                    <p:animEffect transition="in" filter="dissolve">
                                      <p:cBhvr>
                                        <p:cTn id="33" dur="5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sz="6300" b="1" dirty="0" smtClean="0">
                <a:solidFill>
                  <a:schemeClr val="tx1">
                    <a:lumMod val="65000"/>
                    <a:lumOff val="35000"/>
                  </a:schemeClr>
                </a:solidFill>
              </a:rPr>
              <a:t>Authoritative Parenting</a:t>
            </a:r>
          </a:p>
        </p:txBody>
      </p:sp>
      <p:sp>
        <p:nvSpPr>
          <p:cNvPr id="28675" name="Content Placeholder 2"/>
          <p:cNvSpPr>
            <a:spLocks noGrp="1"/>
          </p:cNvSpPr>
          <p:nvPr>
            <p:ph sz="quarter" idx="1"/>
          </p:nvPr>
        </p:nvSpPr>
        <p:spPr>
          <a:xfrm>
            <a:off x="325120" y="2059093"/>
            <a:ext cx="12462933" cy="7369387"/>
          </a:xfrm>
        </p:spPr>
        <p:txBody>
          <a:bodyPr/>
          <a:lstStyle/>
          <a:p>
            <a:pPr eaLnBrk="1" hangingPunct="1">
              <a:lnSpc>
                <a:spcPct val="90000"/>
              </a:lnSpc>
              <a:spcBef>
                <a:spcPct val="0"/>
              </a:spcBef>
              <a:buFont typeface="Wingdings 2" pitchFamily="18" charset="2"/>
              <a:buNone/>
              <a:defRPr/>
            </a:pPr>
            <a:r>
              <a:rPr lang="en-US" sz="6300" b="1" dirty="0" smtClean="0"/>
              <a:t>For Discussion Groups…</a:t>
            </a:r>
          </a:p>
          <a:p>
            <a:pPr eaLnBrk="1" hangingPunct="1">
              <a:lnSpc>
                <a:spcPct val="90000"/>
              </a:lnSpc>
              <a:spcBef>
                <a:spcPct val="0"/>
              </a:spcBef>
              <a:buFont typeface="Wingdings 2" pitchFamily="18" charset="2"/>
              <a:buNone/>
              <a:defRPr/>
            </a:pPr>
            <a:endParaRPr lang="en-US" sz="6300" b="1" dirty="0" smtClean="0"/>
          </a:p>
          <a:p>
            <a:pPr eaLnBrk="1" hangingPunct="1">
              <a:lnSpc>
                <a:spcPct val="90000"/>
              </a:lnSpc>
              <a:spcBef>
                <a:spcPct val="0"/>
              </a:spcBef>
              <a:buFont typeface="Wingdings 2" pitchFamily="18" charset="2"/>
              <a:buNone/>
              <a:defRPr/>
            </a:pPr>
            <a:r>
              <a:rPr lang="en-US" sz="5100" dirty="0" smtClean="0"/>
              <a:t>What parenting style were you raised with and which one do you tend to use?</a:t>
            </a:r>
          </a:p>
          <a:p>
            <a:pPr eaLnBrk="1" hangingPunct="1">
              <a:lnSpc>
                <a:spcPct val="90000"/>
              </a:lnSpc>
              <a:spcBef>
                <a:spcPct val="0"/>
              </a:spcBef>
              <a:buFont typeface="Wingdings 2" pitchFamily="18" charset="2"/>
              <a:buNone/>
              <a:defRPr/>
            </a:pPr>
            <a:endParaRPr lang="en-US" sz="5100" dirty="0" smtClean="0"/>
          </a:p>
          <a:p>
            <a:pPr eaLnBrk="1" hangingPunct="1">
              <a:lnSpc>
                <a:spcPct val="90000"/>
              </a:lnSpc>
              <a:spcBef>
                <a:spcPct val="0"/>
              </a:spcBef>
              <a:buFont typeface="Wingdings 2" pitchFamily="18" charset="2"/>
              <a:buNone/>
              <a:defRPr/>
            </a:pPr>
            <a:r>
              <a:rPr lang="en-US" sz="5100" dirty="0" smtClean="0"/>
              <a:t>Do you have an area of weakness with connection or discipline that is driven by a faulty belief or insecurity that you have?</a:t>
            </a:r>
          </a:p>
          <a:p>
            <a:pPr eaLnBrk="1" hangingPunct="1">
              <a:lnSpc>
                <a:spcPct val="90000"/>
              </a:lnSpc>
              <a:spcBef>
                <a:spcPct val="0"/>
              </a:spcBef>
              <a:buFont typeface="Wingdings 2" pitchFamily="18" charset="2"/>
              <a:buNone/>
              <a:defRPr/>
            </a:pPr>
            <a:endParaRPr lang="en-US" sz="5100" b="1" dirty="0" smtClean="0"/>
          </a:p>
          <a:p>
            <a:pPr eaLnBrk="1" hangingPunct="1">
              <a:lnSpc>
                <a:spcPct val="90000"/>
              </a:lnSpc>
              <a:spcBef>
                <a:spcPct val="0"/>
              </a:spcBef>
              <a:buFont typeface="Wingdings 2" pitchFamily="18" charset="2"/>
              <a:buNone/>
              <a:defRPr/>
            </a:pPr>
            <a:endParaRPr lang="en-US" sz="5100" b="1" dirty="0" smtClean="0"/>
          </a:p>
          <a:p>
            <a:pPr eaLnBrk="1" hangingPunct="1">
              <a:lnSpc>
                <a:spcPct val="90000"/>
              </a:lnSpc>
              <a:spcBef>
                <a:spcPct val="0"/>
              </a:spcBef>
              <a:buFont typeface="Wingdings 2" pitchFamily="18" charset="2"/>
              <a:buNone/>
              <a:defRPr/>
            </a:pPr>
            <a:endParaRPr lang="en-US" sz="5100" b="1"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286</TotalTime>
  <Words>4064</Words>
  <Application>Microsoft Office PowerPoint</Application>
  <PresentationFormat>Custom</PresentationFormat>
  <Paragraphs>691</Paragraphs>
  <Slides>92</Slides>
  <Notes>0</Notes>
  <HiddenSlides>0</HiddenSlides>
  <MMClips>2</MMClips>
  <ScaleCrop>false</ScaleCrop>
  <HeadingPairs>
    <vt:vector size="4" baseType="variant">
      <vt:variant>
        <vt:lpstr>Theme</vt:lpstr>
      </vt:variant>
      <vt:variant>
        <vt:i4>2</vt:i4>
      </vt:variant>
      <vt:variant>
        <vt:lpstr>Slide Titles</vt:lpstr>
      </vt:variant>
      <vt:variant>
        <vt:i4>92</vt:i4>
      </vt:variant>
    </vt:vector>
  </HeadingPairs>
  <TitlesOfParts>
    <vt:vector size="94" baseType="lpstr">
      <vt:lpstr>Civic</vt:lpstr>
      <vt:lpstr>1_Civic</vt:lpstr>
      <vt:lpstr>Authoritative Parenting</vt:lpstr>
      <vt:lpstr>Authoritative Parenting</vt:lpstr>
      <vt:lpstr>Authoritative Parenting</vt:lpstr>
      <vt:lpstr>Authoritative Parenting</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Connection</vt:lpstr>
      <vt:lpstr>Connection Continuum</vt:lpstr>
      <vt:lpstr>Connection Continuum</vt:lpstr>
      <vt:lpstr>Slide 30</vt:lpstr>
      <vt:lpstr>Connection Continuum</vt:lpstr>
      <vt:lpstr>Good Warmth vs Bad Warmth </vt:lpstr>
      <vt:lpstr>Good Warmth vs Bad Warmth </vt:lpstr>
      <vt:lpstr>Good Warmth vs Bad Warmth </vt:lpstr>
      <vt:lpstr>Good Warmth vs Bad Warmth </vt:lpstr>
      <vt:lpstr>Good Warmth vs Bad Warmth </vt:lpstr>
      <vt:lpstr>Good Warmth vs Bad Warmth </vt:lpstr>
      <vt:lpstr>Good Warmth vs Bad Warmth </vt:lpstr>
      <vt:lpstr>Good Warmth vs Bad Warmth </vt:lpstr>
      <vt:lpstr>Good Warmth vs Bad Warmth </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lpstr>Authoritative Parenting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BottiJ</dc:creator>
  <cp:lastModifiedBy>bottij</cp:lastModifiedBy>
  <cp:revision>133</cp:revision>
  <dcterms:modified xsi:type="dcterms:W3CDTF">2017-04-05T12:40:32Z</dcterms:modified>
</cp:coreProperties>
</file>